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vml" ContentType="application/vnd.openxmlformats-officedocument.vmlDrawing"/>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88" r:id="rId3"/>
    <p:sldId id="290" r:id="rId4"/>
    <p:sldId id="286" r:id="rId5"/>
    <p:sldId id="287" r:id="rId6"/>
    <p:sldId id="289" r:id="rId7"/>
    <p:sldId id="260" r:id="rId8"/>
    <p:sldId id="261" r:id="rId9"/>
    <p:sldId id="262" r:id="rId10"/>
    <p:sldId id="263" r:id="rId11"/>
    <p:sldId id="281" r:id="rId12"/>
    <p:sldId id="264" r:id="rId13"/>
    <p:sldId id="265" r:id="rId14"/>
    <p:sldId id="266" r:id="rId15"/>
    <p:sldId id="267" r:id="rId16"/>
    <p:sldId id="268" r:id="rId17"/>
    <p:sldId id="269" r:id="rId18"/>
    <p:sldId id="282" r:id="rId19"/>
    <p:sldId id="298" r:id="rId20"/>
    <p:sldId id="299" r:id="rId21"/>
    <p:sldId id="302" r:id="rId22"/>
    <p:sldId id="296" r:id="rId23"/>
    <p:sldId id="291" r:id="rId24"/>
    <p:sldId id="292" r:id="rId25"/>
    <p:sldId id="301" r:id="rId26"/>
    <p:sldId id="297" r:id="rId27"/>
    <p:sldId id="295" r:id="rId28"/>
    <p:sldId id="300" r:id="rId29"/>
    <p:sldId id="294" r:id="rId30"/>
    <p:sldId id="30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in.Baak" initials="H" lastIdx="8"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709" autoAdjust="0"/>
  </p:normalViewPr>
  <p:slideViewPr>
    <p:cSldViewPr>
      <p:cViewPr>
        <p:scale>
          <a:sx n="78" d="100"/>
          <a:sy n="78" d="100"/>
        </p:scale>
        <p:origin x="-114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usion\home\Raphi.Maake\Fuel%20Prices\PRESS%20RELEASE%2027%20July%2020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usion\home\Raphi.Maake\Reports\Fuel%20Price%20Press%20Release%2029%20Sept%20201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usion\home\Raphi.Maake\Reports\Fuel%20Price%20Press%20Release%2029%20Sept%2020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otX val="30"/>
      <c:perspective val="30"/>
    </c:view3D>
    <c:plotArea>
      <c:layout/>
      <c:pie3DChart>
        <c:varyColors val="1"/>
        <c:ser>
          <c:idx val="0"/>
          <c:order val="0"/>
          <c:cat>
            <c:strRef>
              <c:f>'Press Release'!$J$154:$J$159</c:f>
              <c:strCache>
                <c:ptCount val="6"/>
                <c:pt idx="0">
                  <c:v>Wholesale Margin (11%)</c:v>
                </c:pt>
                <c:pt idx="1">
                  <c:v>Service cost recoveries (4%)</c:v>
                </c:pt>
                <c:pt idx="2">
                  <c:v>Dealers margin (19%)</c:v>
                </c:pt>
                <c:pt idx="3">
                  <c:v>Zone Differential (5.5%)</c:v>
                </c:pt>
                <c:pt idx="4">
                  <c:v>Levies (60%)</c:v>
                </c:pt>
                <c:pt idx="5">
                  <c:v>Cost recovery levies (0.6%)</c:v>
                </c:pt>
              </c:strCache>
            </c:strRef>
          </c:cat>
          <c:val>
            <c:numRef>
              <c:f>'Press Release'!$K$154:$K$159</c:f>
              <c:numCache>
                <c:formatCode>General</c:formatCode>
                <c:ptCount val="6"/>
                <c:pt idx="0">
                  <c:v>52.5</c:v>
                </c:pt>
                <c:pt idx="1">
                  <c:v>21</c:v>
                </c:pt>
                <c:pt idx="2">
                  <c:v>91.8</c:v>
                </c:pt>
                <c:pt idx="3">
                  <c:v>26.8</c:v>
                </c:pt>
                <c:pt idx="4">
                  <c:v>289.5</c:v>
                </c:pt>
                <c:pt idx="5" formatCode="0.0">
                  <c:v>3</c:v>
                </c:pt>
              </c:numCache>
            </c:numRef>
          </c:val>
        </c:ser>
      </c:pie3DChart>
    </c:plotArea>
    <c:legend>
      <c:legendPos val="r"/>
      <c:layout/>
      <c:txPr>
        <a:bodyPr/>
        <a:lstStyle/>
        <a:p>
          <a:pPr>
            <a:defRPr sz="1400">
              <a:latin typeface="Arial" pitchFamily="34" charset="0"/>
              <a:cs typeface="Arial" pitchFamily="34" charset="0"/>
            </a:defRPr>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view3D>
      <c:rotX val="30"/>
      <c:perspective val="30"/>
    </c:view3D>
    <c:plotArea>
      <c:layout/>
      <c:pie3DChart>
        <c:varyColors val="1"/>
        <c:ser>
          <c:idx val="0"/>
          <c:order val="0"/>
          <c:cat>
            <c:strRef>
              <c:f>'Press Release'!$C$247:$C$252</c:f>
              <c:strCache>
                <c:ptCount val="6"/>
                <c:pt idx="0">
                  <c:v>Basic Fuels Price (65%)</c:v>
                </c:pt>
                <c:pt idx="1">
                  <c:v>Wholesale margin (6%)</c:v>
                </c:pt>
                <c:pt idx="2">
                  <c:v>Service differential (1.2%)</c:v>
                </c:pt>
                <c:pt idx="3">
                  <c:v>Router differential (0.8%)</c:v>
                </c:pt>
                <c:pt idx="4">
                  <c:v>Transport costs (2.4%)</c:v>
                </c:pt>
                <c:pt idx="5">
                  <c:v>Retail margin (25%)</c:v>
                </c:pt>
              </c:strCache>
            </c:strRef>
          </c:cat>
          <c:val>
            <c:numRef>
              <c:f>'Press Release'!$D$247:$D$252</c:f>
              <c:numCache>
                <c:formatCode>General</c:formatCode>
                <c:ptCount val="6"/>
                <c:pt idx="0">
                  <c:v>618.12800000000004</c:v>
                </c:pt>
                <c:pt idx="1">
                  <c:v>54.085000000000001</c:v>
                </c:pt>
                <c:pt idx="2">
                  <c:v>11.4</c:v>
                </c:pt>
                <c:pt idx="3">
                  <c:v>7.4</c:v>
                </c:pt>
                <c:pt idx="4">
                  <c:v>23</c:v>
                </c:pt>
                <c:pt idx="5">
                  <c:v>237.76599999999999</c:v>
                </c:pt>
              </c:numCache>
            </c:numRef>
          </c:val>
        </c:ser>
      </c:pie3DChart>
    </c:plotArea>
    <c:legend>
      <c:legendPos val="r"/>
      <c:layout>
        <c:manualLayout>
          <c:xMode val="edge"/>
          <c:yMode val="edge"/>
          <c:x val="0.64166666666666672"/>
          <c:y val="4.7891513560804885E-2"/>
          <c:w val="0.35833333333333334"/>
          <c:h val="0.9042169728783902"/>
        </c:manualLayout>
      </c:layout>
      <c:txPr>
        <a:bodyPr/>
        <a:lstStyle/>
        <a:p>
          <a:pPr>
            <a:defRPr sz="1400">
              <a:latin typeface="Arial" pitchFamily="34" charset="0"/>
              <a:cs typeface="Arial" pitchFamily="34" charset="0"/>
            </a:defRPr>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view3D>
      <c:rotX val="30"/>
      <c:perspective val="30"/>
    </c:view3D>
    <c:plotArea>
      <c:layout/>
      <c:pie3DChart>
        <c:varyColors val="1"/>
        <c:ser>
          <c:idx val="0"/>
          <c:order val="0"/>
          <c:cat>
            <c:strRef>
              <c:f>'Press Release'!$G$126:$G$133</c:f>
              <c:strCache>
                <c:ptCount val="8"/>
                <c:pt idx="0">
                  <c:v>MRGP (41%)</c:v>
                </c:pt>
                <c:pt idx="1">
                  <c:v>Primary Transport (2%)</c:v>
                </c:pt>
                <c:pt idx="2">
                  <c:v>Opex (18%)</c:v>
                </c:pt>
                <c:pt idx="3">
                  <c:v>Working Capital (1.3%)</c:v>
                </c:pt>
                <c:pt idx="4">
                  <c:v>Depreciation (6%)</c:v>
                </c:pt>
                <c:pt idx="5">
                  <c:v>Gross margin (8%)</c:v>
                </c:pt>
                <c:pt idx="6">
                  <c:v>Retail Margin (11%)</c:v>
                </c:pt>
                <c:pt idx="7">
                  <c:v>VAT (12%)</c:v>
                </c:pt>
              </c:strCache>
            </c:strRef>
          </c:cat>
          <c:val>
            <c:numRef>
              <c:f>'Press Release'!$H$126:$H$133</c:f>
              <c:numCache>
                <c:formatCode>General</c:formatCode>
                <c:ptCount val="8"/>
                <c:pt idx="0">
                  <c:v>789.50300000000004</c:v>
                </c:pt>
                <c:pt idx="1">
                  <c:v>36.120000000000012</c:v>
                </c:pt>
                <c:pt idx="2">
                  <c:v>343</c:v>
                </c:pt>
                <c:pt idx="3">
                  <c:v>26</c:v>
                </c:pt>
                <c:pt idx="4">
                  <c:v>126</c:v>
                </c:pt>
                <c:pt idx="5">
                  <c:v>161</c:v>
                </c:pt>
                <c:pt idx="6">
                  <c:v>222.393</c:v>
                </c:pt>
                <c:pt idx="7">
                  <c:v>238.702</c:v>
                </c:pt>
              </c:numCache>
            </c:numRef>
          </c:val>
        </c:ser>
      </c:pie3DChart>
    </c:plotArea>
    <c:legend>
      <c:legendPos val="r"/>
      <c:layout>
        <c:manualLayout>
          <c:xMode val="edge"/>
          <c:yMode val="edge"/>
          <c:x val="0.65086595689623361"/>
          <c:y val="5.9913509002493273E-2"/>
          <c:w val="0.34913404310376694"/>
          <c:h val="0.88017271417127707"/>
        </c:manualLayout>
      </c:layout>
      <c:txPr>
        <a:bodyPr/>
        <a:lstStyle/>
        <a:p>
          <a:pPr>
            <a:defRPr sz="1400">
              <a:latin typeface="Arial" pitchFamily="34" charset="0"/>
              <a:cs typeface="Arial" pitchFamily="34" charset="0"/>
            </a:defRPr>
          </a:pPr>
          <a:endParaRPr lang="en-US"/>
        </a:p>
      </c:txPr>
    </c:legend>
    <c:plotVisOnly val="1"/>
  </c:chart>
  <c:externalData r:id="rId1"/>
</c:chartSpace>
</file>

<file path=ppt/comments/comment1.xml><?xml version="1.0" encoding="utf-8"?>
<p:cmLst xmlns:a="http://schemas.openxmlformats.org/drawingml/2006/main" xmlns:r="http://schemas.openxmlformats.org/officeDocument/2006/relationships" xmlns:p="http://schemas.openxmlformats.org/presentationml/2006/main">
  <p:cm authorId="0" dt="2012-08-29T21:05:34.156" idx="8">
    <p:pos x="983" y="154"/>
    <p:text>Just to refer to BFP structure or to delete slide</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77F541-3A25-41A6-95C5-CD215D4CA957}" type="datetimeFigureOut">
              <a:rPr lang="en-US" smtClean="0"/>
              <a:pPr/>
              <a:t>8/31/2012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86B69B-2E96-402B-8FF3-793EBE80EF9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86B69B-2E96-402B-8FF3-793EBE80EF9D}"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973438-1F37-4755-9D4E-78068FC9FD5D}"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973438-1F37-4755-9D4E-78068FC9FD5D}"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973438-1F37-4755-9D4E-78068FC9FD5D}"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973438-1F37-4755-9D4E-78068FC9FD5D}"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973438-1F37-4755-9D4E-78068FC9FD5D}"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973438-1F37-4755-9D4E-78068FC9FD5D}" type="datetimeFigureOut">
              <a:rPr lang="en-US" smtClean="0"/>
              <a:pPr/>
              <a:t>8/31/2012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973438-1F37-4755-9D4E-78068FC9FD5D}" type="datetimeFigureOut">
              <a:rPr lang="en-US" smtClean="0"/>
              <a:pPr/>
              <a:t>8/31/2012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973438-1F37-4755-9D4E-78068FC9FD5D}" type="datetimeFigureOut">
              <a:rPr lang="en-US" smtClean="0"/>
              <a:pPr/>
              <a:t>8/31/2012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73438-1F37-4755-9D4E-78068FC9FD5D}" type="datetimeFigureOut">
              <a:rPr lang="en-US" smtClean="0"/>
              <a:pPr/>
              <a:t>8/31/2012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973438-1F37-4755-9D4E-78068FC9FD5D}" type="datetimeFigureOut">
              <a:rPr lang="en-US" smtClean="0"/>
              <a:pPr/>
              <a:t>8/31/2012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973438-1F37-4755-9D4E-78068FC9FD5D}" type="datetimeFigureOut">
              <a:rPr lang="en-US" smtClean="0"/>
              <a:pPr/>
              <a:t>8/31/2012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1DA945-1604-45C7-B09A-5170DAF6881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973438-1F37-4755-9D4E-78068FC9FD5D}" type="datetimeFigureOut">
              <a:rPr lang="en-US" smtClean="0"/>
              <a:pPr/>
              <a:t>8/31/2012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DA945-1604-45C7-B09A-5170DAF688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package" Target="../embeddings/Microsoft_Office_Excel_Worksheet1.xlsx"/></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410525" y="3276600"/>
            <a:ext cx="5346977" cy="830997"/>
          </a:xfrm>
          <a:prstGeom prst="rect">
            <a:avLst/>
          </a:prstGeom>
        </p:spPr>
        <p:txBody>
          <a:bodyPr wrap="none">
            <a:spAutoFit/>
          </a:bodyPr>
          <a:lstStyle/>
          <a:p>
            <a:pPr algn="ctr"/>
            <a:r>
              <a:rPr lang="en-US" sz="2400" b="1" dirty="0" smtClean="0">
                <a:latin typeface="Arial" pitchFamily="34" charset="0"/>
                <a:cs typeface="Arial" pitchFamily="34" charset="0"/>
              </a:rPr>
              <a:t>FUEL PRICING MEDIA WORKSHOP</a:t>
            </a:r>
          </a:p>
          <a:p>
            <a:pPr algn="ctr"/>
            <a:r>
              <a:rPr lang="en-US" sz="2400" b="1" dirty="0" smtClean="0">
                <a:latin typeface="Arial" pitchFamily="34" charset="0"/>
                <a:cs typeface="Arial" pitchFamily="34" charset="0"/>
              </a:rPr>
              <a:t>30 AUGUST 2012</a:t>
            </a:r>
            <a:endParaRPr lang="en-US" sz="2400" dirty="0"/>
          </a:p>
        </p:txBody>
      </p:sp>
      <p:sp>
        <p:nvSpPr>
          <p:cNvPr id="3" name="TextBox 2"/>
          <p:cNvSpPr txBox="1"/>
          <p:nvPr/>
        </p:nvSpPr>
        <p:spPr>
          <a:xfrm>
            <a:off x="1905000" y="4419600"/>
            <a:ext cx="7239000" cy="492443"/>
          </a:xfrm>
          <a:prstGeom prst="rect">
            <a:avLst/>
          </a:prstGeom>
          <a:noFill/>
        </p:spPr>
        <p:txBody>
          <a:bodyPr wrap="square" rtlCol="0">
            <a:spAutoFit/>
          </a:bodyPr>
          <a:lstStyle/>
          <a:p>
            <a:pPr algn="ctr"/>
            <a:r>
              <a:rPr lang="en-US" sz="2600" dirty="0" smtClean="0"/>
              <a:t>Robert Maake, Hein Baak and Mashudu Sinthumule</a:t>
            </a:r>
            <a:endParaRPr lang="en-US" sz="2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1219200"/>
          </a:xfrm>
        </p:spPr>
        <p:txBody>
          <a:bodyPr>
            <a:noAutofit/>
          </a:bodyPr>
          <a:lstStyle/>
          <a:p>
            <a:r>
              <a:rPr lang="en-US" sz="3200" b="1" dirty="0" smtClean="0">
                <a:latin typeface="Arial" pitchFamily="34" charset="0"/>
                <a:cs typeface="Arial" pitchFamily="34" charset="0"/>
              </a:rPr>
              <a:t>Free-on-Board [FOB] value (spot prices)</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143000"/>
            <a:ext cx="8172000" cy="4419600"/>
          </a:xfrm>
        </p:spPr>
        <p:txBody>
          <a:bodyPr>
            <a:normAutofit/>
          </a:bodyPr>
          <a:lstStyle/>
          <a:p>
            <a:pPr algn="just"/>
            <a:r>
              <a:rPr lang="en-US" sz="2600" b="1" dirty="0" err="1" smtClean="0">
                <a:solidFill>
                  <a:schemeClr val="tx1"/>
                </a:solidFill>
                <a:latin typeface="Arial" pitchFamily="34" charset="0"/>
                <a:cs typeface="Arial" pitchFamily="34" charset="0"/>
              </a:rPr>
              <a:t>Platts</a:t>
            </a:r>
            <a:r>
              <a:rPr lang="en-US" sz="2600" dirty="0" smtClean="0">
                <a:solidFill>
                  <a:schemeClr val="tx1"/>
                </a:solidFill>
                <a:latin typeface="Arial" pitchFamily="34" charset="0"/>
                <a:cs typeface="Arial" pitchFamily="34" charset="0"/>
              </a:rPr>
              <a:t>: A price reporting agency. Mean quoted FOB-values used</a:t>
            </a:r>
          </a:p>
          <a:p>
            <a:pPr algn="just"/>
            <a:r>
              <a:rPr lang="en-US" sz="2600" b="1" dirty="0" smtClean="0">
                <a:solidFill>
                  <a:schemeClr val="tx1"/>
                </a:solidFill>
                <a:latin typeface="Arial" pitchFamily="34" charset="0"/>
                <a:cs typeface="Arial" pitchFamily="34" charset="0"/>
              </a:rPr>
              <a:t>Petrol</a:t>
            </a:r>
            <a:r>
              <a:rPr lang="en-US" sz="2600" dirty="0" smtClean="0">
                <a:solidFill>
                  <a:schemeClr val="tx1"/>
                </a:solidFill>
                <a:latin typeface="Arial" pitchFamily="34" charset="0"/>
                <a:cs typeface="Arial" pitchFamily="34" charset="0"/>
              </a:rPr>
              <a:t>: 50% MED (USD/ton)+50% Singapore (USD/bbl)</a:t>
            </a:r>
          </a:p>
          <a:p>
            <a:pPr algn="just"/>
            <a:r>
              <a:rPr lang="en-US" sz="2600" b="1" dirty="0" smtClean="0">
                <a:solidFill>
                  <a:schemeClr val="tx1"/>
                </a:solidFill>
                <a:latin typeface="Arial" pitchFamily="34" charset="0"/>
                <a:cs typeface="Arial" pitchFamily="34" charset="0"/>
              </a:rPr>
              <a:t>Diesel</a:t>
            </a:r>
            <a:r>
              <a:rPr lang="en-US" sz="2600" dirty="0" smtClean="0">
                <a:solidFill>
                  <a:schemeClr val="tx1"/>
                </a:solidFill>
                <a:latin typeface="Arial" pitchFamily="34" charset="0"/>
                <a:cs typeface="Arial" pitchFamily="34" charset="0"/>
              </a:rPr>
              <a:t>: 50% MED (USD/ton)+50% AG (USD/bbl)</a:t>
            </a:r>
          </a:p>
          <a:p>
            <a:pPr algn="just"/>
            <a:r>
              <a:rPr lang="en-US" sz="2600" b="1" dirty="0" smtClean="0">
                <a:solidFill>
                  <a:schemeClr val="tx1"/>
                </a:solidFill>
                <a:latin typeface="Arial" pitchFamily="34" charset="0"/>
                <a:cs typeface="Arial" pitchFamily="34" charset="0"/>
              </a:rPr>
              <a:t>IP</a:t>
            </a:r>
            <a:r>
              <a:rPr lang="en-US" sz="2600" dirty="0" smtClean="0">
                <a:solidFill>
                  <a:schemeClr val="tx1"/>
                </a:solidFill>
                <a:latin typeface="Arial" pitchFamily="34" charset="0"/>
                <a:cs typeface="Arial" pitchFamily="34" charset="0"/>
              </a:rPr>
              <a:t>: 50% MED (USD/ton)+50% Singapore (USD/bbl)</a:t>
            </a:r>
          </a:p>
          <a:p>
            <a:pPr algn="just"/>
            <a:endParaRPr lang="en-US" sz="2600" dirty="0" smtClean="0">
              <a:solidFill>
                <a:schemeClr val="tx1"/>
              </a:solidFill>
              <a:latin typeface="Arial" pitchFamily="34" charset="0"/>
              <a:cs typeface="Arial" pitchFamily="34" charset="0"/>
            </a:endParaRPr>
          </a:p>
          <a:p>
            <a:pPr algn="just"/>
            <a:r>
              <a:rPr lang="en-US" sz="2600" dirty="0" smtClean="0">
                <a:solidFill>
                  <a:srgbClr val="FF0000"/>
                </a:solidFill>
                <a:latin typeface="Arial" pitchFamily="34" charset="0"/>
                <a:cs typeface="Arial" pitchFamily="34" charset="0"/>
              </a:rPr>
              <a:t>NB: Argus and Bloomberg are other agencies.</a:t>
            </a:r>
          </a:p>
          <a:p>
            <a:pPr algn="just"/>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838200"/>
          </a:xfrm>
        </p:spPr>
        <p:txBody>
          <a:bodyPr>
            <a:normAutofit/>
          </a:bodyPr>
          <a:lstStyle/>
          <a:p>
            <a:r>
              <a:rPr lang="en-ZA" sz="2400" dirty="0" smtClean="0">
                <a:solidFill>
                  <a:srgbClr val="000099"/>
                </a:solidFill>
                <a:latin typeface="Arial" pitchFamily="34" charset="0"/>
                <a:cs typeface="Arial" pitchFamily="34" charset="0"/>
              </a:rPr>
              <a:t>Different reference markets are used to determine the Basic Fuel Price (BFP) for petrol, diesel and IP</a:t>
            </a:r>
            <a:endParaRPr lang="en-US" sz="2400" dirty="0">
              <a:latin typeface="Arial" pitchFamily="34" charset="0"/>
              <a:cs typeface="Arial" pitchFamily="34" charset="0"/>
            </a:endParaRPr>
          </a:p>
        </p:txBody>
      </p:sp>
      <p:sp>
        <p:nvSpPr>
          <p:cNvPr id="3" name="Subtitle 2"/>
          <p:cNvSpPr>
            <a:spLocks noGrp="1"/>
          </p:cNvSpPr>
          <p:nvPr>
            <p:ph type="subTitle" idx="1"/>
          </p:nvPr>
        </p:nvSpPr>
        <p:spPr>
          <a:xfrm>
            <a:off x="1600200" y="1143000"/>
            <a:ext cx="6400800" cy="4419600"/>
          </a:xfrm>
        </p:spPr>
        <p:txBody>
          <a:bodyPr>
            <a:normAutofit/>
          </a:bodyPr>
          <a:lstStyle/>
          <a:p>
            <a:pPr algn="just">
              <a:buFont typeface="Wingdings" pitchFamily="2" charset="2"/>
              <a:buChar char="ü"/>
            </a:pPr>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
        <p:nvSpPr>
          <p:cNvPr id="5" name="Rectangle 4"/>
          <p:cNvSpPr/>
          <p:nvPr/>
        </p:nvSpPr>
        <p:spPr>
          <a:xfrm>
            <a:off x="2286000" y="1859340"/>
            <a:ext cx="4572000" cy="369332"/>
          </a:xfrm>
          <a:prstGeom prst="rect">
            <a:avLst/>
          </a:prstGeom>
        </p:spPr>
        <p:txBody>
          <a:bodyPr>
            <a:spAutoFit/>
          </a:bodyPr>
          <a:lstStyle/>
          <a:p>
            <a:pPr>
              <a:buNone/>
            </a:pPr>
            <a:endParaRPr lang="en-US" dirty="0" smtClean="0"/>
          </a:p>
        </p:txBody>
      </p:sp>
      <p:sp>
        <p:nvSpPr>
          <p:cNvPr id="6" name="Rectangle 5"/>
          <p:cNvSpPr/>
          <p:nvPr/>
        </p:nvSpPr>
        <p:spPr>
          <a:xfrm flipV="1">
            <a:off x="3352800" y="1207532"/>
            <a:ext cx="4572000" cy="369332"/>
          </a:xfrm>
          <a:prstGeom prst="rect">
            <a:avLst/>
          </a:prstGeom>
        </p:spPr>
        <p:txBody>
          <a:bodyPr wrap="square">
            <a:spAutoFit/>
          </a:bodyPr>
          <a:lstStyle/>
          <a:p>
            <a:pPr>
              <a:buNone/>
            </a:pPr>
            <a:endParaRPr lang="en-US" b="1" dirty="0"/>
          </a:p>
        </p:txBody>
      </p:sp>
      <p:sp>
        <p:nvSpPr>
          <p:cNvPr id="7" name="Rectangle 6"/>
          <p:cNvSpPr/>
          <p:nvPr/>
        </p:nvSpPr>
        <p:spPr>
          <a:xfrm flipV="1">
            <a:off x="2286000" y="1283732"/>
            <a:ext cx="5638800" cy="369332"/>
          </a:xfrm>
          <a:prstGeom prst="rect">
            <a:avLst/>
          </a:prstGeom>
        </p:spPr>
        <p:txBody>
          <a:bodyPr wrap="square">
            <a:spAutoFit/>
          </a:bodyPr>
          <a:lstStyle/>
          <a:p>
            <a:pPr>
              <a:buFont typeface="Wingdings" pitchFamily="2" charset="2"/>
              <a:buChar char="ü"/>
            </a:pPr>
            <a:endParaRPr lang="en-US" dirty="0"/>
          </a:p>
        </p:txBody>
      </p:sp>
      <p:pic>
        <p:nvPicPr>
          <p:cNvPr id="1026" name="Picture 2"/>
          <p:cNvPicPr>
            <a:picLocks noChangeAspect="1" noChangeArrowheads="1"/>
          </p:cNvPicPr>
          <p:nvPr/>
        </p:nvPicPr>
        <p:blipFill>
          <a:blip r:embed="rId4" cstate="print"/>
          <a:srcRect/>
          <a:stretch>
            <a:fillRect/>
          </a:stretch>
        </p:blipFill>
        <p:spPr bwMode="auto">
          <a:xfrm>
            <a:off x="1066800" y="838200"/>
            <a:ext cx="7924800" cy="495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normAutofit/>
          </a:bodyPr>
          <a:lstStyle/>
          <a:p>
            <a:r>
              <a:rPr lang="en-US" sz="3200" b="1" dirty="0" smtClean="0">
                <a:latin typeface="Arial" pitchFamily="34" charset="0"/>
                <a:cs typeface="Arial" pitchFamily="34" charset="0"/>
              </a:rPr>
              <a:t>FREIGHT</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143000"/>
            <a:ext cx="8172000" cy="4419600"/>
          </a:xfrm>
        </p:spPr>
        <p:txBody>
          <a:bodyPr>
            <a:normAutofit/>
          </a:bodyPr>
          <a:lstStyle/>
          <a:p>
            <a:pPr algn="just"/>
            <a:r>
              <a:rPr lang="en-US" sz="2800" dirty="0" smtClean="0">
                <a:solidFill>
                  <a:schemeClr val="tx1"/>
                </a:solidFill>
                <a:latin typeface="Arial" pitchFamily="34" charset="0"/>
                <a:cs typeface="Arial" pitchFamily="34" charset="0"/>
              </a:rPr>
              <a:t>London Tanker Brokers Panel</a:t>
            </a:r>
          </a:p>
          <a:p>
            <a:pPr algn="just"/>
            <a:r>
              <a:rPr lang="en-US" sz="2800" dirty="0" smtClean="0">
                <a:solidFill>
                  <a:schemeClr val="tx1"/>
                </a:solidFill>
                <a:latin typeface="Arial" pitchFamily="34" charset="0"/>
                <a:cs typeface="Arial" pitchFamily="34" charset="0"/>
              </a:rPr>
              <a:t>MR Vessel: 35,000 to 39,999 tons</a:t>
            </a:r>
          </a:p>
          <a:p>
            <a:pPr algn="just"/>
            <a:r>
              <a:rPr lang="en-US" sz="2800" dirty="0" smtClean="0">
                <a:solidFill>
                  <a:schemeClr val="tx1"/>
                </a:solidFill>
                <a:latin typeface="Arial" pitchFamily="34" charset="0"/>
                <a:cs typeface="Arial" pitchFamily="34" charset="0"/>
              </a:rPr>
              <a:t>Average of 37,499.5 tons used in calculation</a:t>
            </a:r>
          </a:p>
          <a:p>
            <a:pPr algn="just"/>
            <a:r>
              <a:rPr lang="en-US" sz="2800" dirty="0" smtClean="0">
                <a:solidFill>
                  <a:schemeClr val="tx1"/>
                </a:solidFill>
                <a:latin typeface="Arial" pitchFamily="34" charset="0"/>
                <a:cs typeface="Arial" pitchFamily="34" charset="0"/>
              </a:rPr>
              <a:t>Freight costs:</a:t>
            </a:r>
          </a:p>
          <a:p>
            <a:pPr algn="just"/>
            <a:r>
              <a:rPr lang="en-US" sz="2800" dirty="0" smtClean="0">
                <a:solidFill>
                  <a:schemeClr val="tx1"/>
                </a:solidFill>
                <a:latin typeface="Arial" pitchFamily="34" charset="0"/>
                <a:cs typeface="Arial" pitchFamily="34" charset="0"/>
              </a:rPr>
              <a:t>Petrol: 50% Med+50% Singapore</a:t>
            </a:r>
          </a:p>
          <a:p>
            <a:pPr algn="just"/>
            <a:r>
              <a:rPr lang="en-US" sz="2800" dirty="0" smtClean="0">
                <a:solidFill>
                  <a:schemeClr val="tx1"/>
                </a:solidFill>
                <a:latin typeface="Arial" pitchFamily="34" charset="0"/>
                <a:cs typeface="Arial" pitchFamily="34" charset="0"/>
              </a:rPr>
              <a:t>Diesel: 50% Singapore+50% AG</a:t>
            </a:r>
          </a:p>
          <a:p>
            <a:pPr algn="just"/>
            <a:r>
              <a:rPr lang="en-US" sz="2800" dirty="0" smtClean="0">
                <a:solidFill>
                  <a:schemeClr val="tx1"/>
                </a:solidFill>
                <a:latin typeface="Arial" pitchFamily="34" charset="0"/>
                <a:cs typeface="Arial" pitchFamily="34" charset="0"/>
              </a:rPr>
              <a:t>IP: 50% MED+50% AG</a:t>
            </a:r>
          </a:p>
          <a:p>
            <a:pPr algn="just"/>
            <a:r>
              <a:rPr lang="en-US" sz="2800" b="1" dirty="0" smtClean="0">
                <a:solidFill>
                  <a:schemeClr val="tx1"/>
                </a:solidFill>
                <a:latin typeface="Arial" pitchFamily="34" charset="0"/>
                <a:cs typeface="Arial" pitchFamily="34" charset="0"/>
              </a:rPr>
              <a:t>NB: 15% premium to supply RSA</a:t>
            </a:r>
          </a:p>
          <a:p>
            <a:pPr algn="just"/>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noAutofit/>
          </a:bodyPr>
          <a:lstStyle/>
          <a:p>
            <a:r>
              <a:rPr lang="en-US" sz="3200" b="1" dirty="0" smtClean="0"/>
              <a:t>INSURANCE, OCEAN LOSS AND CARGO DUES</a:t>
            </a:r>
            <a:endParaRPr lang="en-US" sz="3200" dirty="0"/>
          </a:p>
        </p:txBody>
      </p:sp>
      <p:sp>
        <p:nvSpPr>
          <p:cNvPr id="3" name="Subtitle 2"/>
          <p:cNvSpPr>
            <a:spLocks noGrp="1"/>
          </p:cNvSpPr>
          <p:nvPr>
            <p:ph type="subTitle" idx="1"/>
          </p:nvPr>
        </p:nvSpPr>
        <p:spPr>
          <a:xfrm>
            <a:off x="990600" y="1143000"/>
            <a:ext cx="8136000" cy="4419600"/>
          </a:xfrm>
        </p:spPr>
        <p:txBody>
          <a:bodyPr>
            <a:normAutofit/>
          </a:bodyPr>
          <a:lstStyle/>
          <a:p>
            <a:pPr algn="just"/>
            <a:r>
              <a:rPr lang="en-US" sz="2800" b="1" dirty="0" smtClean="0">
                <a:solidFill>
                  <a:schemeClr val="tx1"/>
                </a:solidFill>
                <a:latin typeface="Arial" pitchFamily="34" charset="0"/>
                <a:cs typeface="Arial" pitchFamily="34" charset="0"/>
              </a:rPr>
              <a:t>Insurance</a:t>
            </a:r>
            <a:r>
              <a:rPr lang="en-US" sz="2800" dirty="0" smtClean="0">
                <a:solidFill>
                  <a:schemeClr val="tx1"/>
                </a:solidFill>
                <a:latin typeface="Arial" pitchFamily="34" charset="0"/>
                <a:cs typeface="Arial" pitchFamily="34" charset="0"/>
              </a:rPr>
              <a:t>=0.15% of (FOB-value+ Freight)</a:t>
            </a:r>
          </a:p>
          <a:p>
            <a:pPr algn="just"/>
            <a:r>
              <a:rPr lang="en-US" sz="2800" dirty="0" smtClean="0">
                <a:solidFill>
                  <a:schemeClr val="tx1"/>
                </a:solidFill>
                <a:latin typeface="Arial" pitchFamily="34" charset="0"/>
                <a:cs typeface="Arial" pitchFamily="34" charset="0"/>
              </a:rPr>
              <a:t>CIF-value=[Costs(FOB)+Insurance]+Freight</a:t>
            </a:r>
          </a:p>
          <a:p>
            <a:pPr algn="just"/>
            <a:r>
              <a:rPr lang="en-US" sz="2800" b="1" dirty="0" smtClean="0">
                <a:solidFill>
                  <a:schemeClr val="tx1"/>
                </a:solidFill>
                <a:latin typeface="Arial" pitchFamily="34" charset="0"/>
                <a:cs typeface="Arial" pitchFamily="34" charset="0"/>
              </a:rPr>
              <a:t>Ocean Loss= </a:t>
            </a:r>
            <a:r>
              <a:rPr lang="en-US" sz="2800" dirty="0" smtClean="0">
                <a:solidFill>
                  <a:schemeClr val="tx1"/>
                </a:solidFill>
                <a:latin typeface="Arial" pitchFamily="34" charset="0"/>
                <a:cs typeface="Arial" pitchFamily="34" charset="0"/>
              </a:rPr>
              <a:t>0.3% of CIF-value</a:t>
            </a:r>
          </a:p>
          <a:p>
            <a:pPr algn="just"/>
            <a:r>
              <a:rPr lang="en-US" sz="2800" b="1" dirty="0" smtClean="0">
                <a:solidFill>
                  <a:schemeClr val="tx1"/>
                </a:solidFill>
                <a:latin typeface="Arial" pitchFamily="34" charset="0"/>
                <a:cs typeface="Arial" pitchFamily="34" charset="0"/>
              </a:rPr>
              <a:t>Cargo dues</a:t>
            </a:r>
            <a:r>
              <a:rPr lang="en-US" sz="2800" dirty="0" smtClean="0">
                <a:solidFill>
                  <a:schemeClr val="tx1"/>
                </a:solidFill>
                <a:latin typeface="Arial" pitchFamily="34" charset="0"/>
                <a:cs typeface="Arial" pitchFamily="34" charset="0"/>
              </a:rPr>
              <a:t>= Tariff set by the National Ports Authority </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0"/>
            <a:ext cx="7772400" cy="990600"/>
          </a:xfrm>
        </p:spPr>
        <p:txBody>
          <a:bodyPr>
            <a:normAutofit/>
          </a:bodyPr>
          <a:lstStyle/>
          <a:p>
            <a:r>
              <a:rPr lang="en-US" sz="3200" b="1" dirty="0" smtClean="0">
                <a:latin typeface="Arial" pitchFamily="34" charset="0"/>
                <a:cs typeface="Arial" pitchFamily="34" charset="0"/>
              </a:rPr>
              <a:t>DEMURRAGE</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72000" y="990600"/>
            <a:ext cx="8172000" cy="4724400"/>
          </a:xfrm>
        </p:spPr>
        <p:txBody>
          <a:bodyPr>
            <a:normAutofit/>
          </a:bodyPr>
          <a:lstStyle/>
          <a:p>
            <a:pPr algn="just">
              <a:buFont typeface="Wingdings" pitchFamily="2" charset="2"/>
              <a:buChar char="§"/>
            </a:pPr>
            <a:r>
              <a:rPr lang="en-US" sz="2800" dirty="0" smtClean="0">
                <a:solidFill>
                  <a:schemeClr val="tx1"/>
                </a:solidFill>
                <a:latin typeface="Arial" pitchFamily="34" charset="0"/>
                <a:cs typeface="Arial" pitchFamily="34" charset="0"/>
              </a:rPr>
              <a:t> Demurrage is the time spent in a </a:t>
            </a:r>
            <a:r>
              <a:rPr lang="en-US" sz="2800" dirty="0" err="1" smtClean="0">
                <a:solidFill>
                  <a:schemeClr val="tx1"/>
                </a:solidFill>
                <a:latin typeface="Arial" pitchFamily="34" charset="0"/>
                <a:cs typeface="Arial" pitchFamily="34" charset="0"/>
              </a:rPr>
              <a:t>harbour</a:t>
            </a:r>
            <a:r>
              <a:rPr lang="en-US" sz="2800" dirty="0" smtClean="0">
                <a:solidFill>
                  <a:schemeClr val="tx1"/>
                </a:solidFill>
                <a:latin typeface="Arial" pitchFamily="34" charset="0"/>
                <a:cs typeface="Arial" pitchFamily="34" charset="0"/>
              </a:rPr>
              <a:t> to load and discharge a cargo - hourly rent of vessel, but not operating</a:t>
            </a:r>
          </a:p>
          <a:p>
            <a:pPr algn="just">
              <a:buFont typeface="Wingdings" pitchFamily="2" charset="2"/>
              <a:buChar char="§"/>
            </a:pPr>
            <a:r>
              <a:rPr lang="en-US" sz="2800" dirty="0" smtClean="0">
                <a:solidFill>
                  <a:schemeClr val="tx1"/>
                </a:solidFill>
                <a:latin typeface="Arial" pitchFamily="34" charset="0"/>
                <a:cs typeface="Arial" pitchFamily="34" charset="0"/>
              </a:rPr>
              <a:t> Demurrage rate: World Freight Rate Association</a:t>
            </a:r>
          </a:p>
          <a:p>
            <a:pPr algn="just">
              <a:buFont typeface="Wingdings" pitchFamily="2" charset="2"/>
              <a:buChar char="§"/>
            </a:pPr>
            <a:r>
              <a:rPr lang="en-US" sz="2800" dirty="0" smtClean="0">
                <a:solidFill>
                  <a:schemeClr val="tx1"/>
                </a:solidFill>
                <a:latin typeface="Arial" pitchFamily="34" charset="0"/>
                <a:cs typeface="Arial" pitchFamily="34" charset="0"/>
              </a:rPr>
              <a:t> Rate for petrol:50%MED+50% Singapore</a:t>
            </a:r>
          </a:p>
          <a:p>
            <a:pPr algn="just">
              <a:buFont typeface="Wingdings" pitchFamily="2" charset="2"/>
              <a:buChar char="§"/>
            </a:pPr>
            <a:r>
              <a:rPr lang="en-US" sz="2800" dirty="0" smtClean="0">
                <a:solidFill>
                  <a:schemeClr val="tx1"/>
                </a:solidFill>
                <a:latin typeface="Arial" pitchFamily="34" charset="0"/>
                <a:cs typeface="Arial" pitchFamily="34" charset="0"/>
              </a:rPr>
              <a:t> Rate for diesel and IP: 50% Singapore+50% AG</a:t>
            </a:r>
          </a:p>
          <a:p>
            <a:pPr algn="just">
              <a:buFont typeface="Wingdings" pitchFamily="2" charset="2"/>
              <a:buChar char="§"/>
            </a:pPr>
            <a:r>
              <a:rPr lang="en-US" sz="2800" dirty="0" smtClean="0">
                <a:solidFill>
                  <a:schemeClr val="tx1"/>
                </a:solidFill>
                <a:latin typeface="Arial" pitchFamily="34" charset="0"/>
                <a:cs typeface="Arial" pitchFamily="34" charset="0"/>
              </a:rPr>
              <a:t> Days allowed: 3 days in total</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0"/>
            <a:ext cx="7772400" cy="990600"/>
          </a:xfrm>
        </p:spPr>
        <p:txBody>
          <a:bodyPr>
            <a:normAutofit/>
          </a:bodyPr>
          <a:lstStyle/>
          <a:p>
            <a:r>
              <a:rPr lang="en-US" sz="3200" b="1" dirty="0" smtClean="0">
                <a:latin typeface="Arial" pitchFamily="34" charset="0"/>
                <a:cs typeface="Arial" pitchFamily="34" charset="0"/>
              </a:rPr>
              <a:t>COASTAL STORAGE</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066800"/>
            <a:ext cx="8001000" cy="4495800"/>
          </a:xfrm>
        </p:spPr>
        <p:txBody>
          <a:bodyPr>
            <a:normAutofit/>
          </a:bodyPr>
          <a:lstStyle/>
          <a:p>
            <a:pPr algn="just"/>
            <a:r>
              <a:rPr lang="en-US" sz="2800" dirty="0" smtClean="0">
                <a:solidFill>
                  <a:schemeClr val="tx1"/>
                </a:solidFill>
                <a:latin typeface="Arial" pitchFamily="34" charset="0"/>
                <a:cs typeface="Arial" pitchFamily="34" charset="0"/>
              </a:rPr>
              <a:t>2002: Assessed at $3/bbl or 2.5 SA c/l per month</a:t>
            </a:r>
          </a:p>
          <a:p>
            <a:pPr algn="just"/>
            <a:r>
              <a:rPr lang="en-US" sz="2800" dirty="0" smtClean="0">
                <a:solidFill>
                  <a:schemeClr val="tx1"/>
                </a:solidFill>
                <a:latin typeface="Arial" pitchFamily="34" charset="0"/>
                <a:cs typeface="Arial" pitchFamily="34" charset="0"/>
              </a:rPr>
              <a:t>25 days allowed for storage =2.038 SA c/l</a:t>
            </a:r>
          </a:p>
          <a:p>
            <a:pPr algn="just"/>
            <a:r>
              <a:rPr lang="en-US" sz="2800" dirty="0" smtClean="0">
                <a:solidFill>
                  <a:schemeClr val="tx1"/>
                </a:solidFill>
                <a:latin typeface="Arial" pitchFamily="34" charset="0"/>
                <a:cs typeface="Arial" pitchFamily="34" charset="0"/>
              </a:rPr>
              <a:t>Adjusted annually in line with the movement in the Producer Price Index (PPI)</a:t>
            </a:r>
          </a:p>
          <a:p>
            <a:pPr algn="just"/>
            <a:r>
              <a:rPr lang="en-US" sz="2800" dirty="0" smtClean="0">
                <a:solidFill>
                  <a:schemeClr val="tx1"/>
                </a:solidFill>
                <a:latin typeface="Arial" pitchFamily="34" charset="0"/>
                <a:cs typeface="Arial" pitchFamily="34" charset="0"/>
              </a:rPr>
              <a:t> {CS=</a:t>
            </a:r>
            <a:r>
              <a:rPr lang="en-US" sz="2800" dirty="0" err="1" smtClean="0">
                <a:solidFill>
                  <a:schemeClr val="tx1"/>
                </a:solidFill>
                <a:latin typeface="Arial" pitchFamily="34" charset="0"/>
                <a:cs typeface="Arial" pitchFamily="34" charset="0"/>
              </a:rPr>
              <a:t>PPIn</a:t>
            </a:r>
            <a:r>
              <a:rPr lang="en-US" sz="2800" dirty="0" smtClean="0">
                <a:solidFill>
                  <a:schemeClr val="tx1"/>
                </a:solidFill>
                <a:latin typeface="Arial" pitchFamily="34" charset="0"/>
                <a:cs typeface="Arial" pitchFamily="34" charset="0"/>
              </a:rPr>
              <a:t>/</a:t>
            </a:r>
            <a:r>
              <a:rPr lang="en-US" sz="2800" dirty="0" err="1" smtClean="0">
                <a:solidFill>
                  <a:schemeClr val="tx1"/>
                </a:solidFill>
                <a:latin typeface="Arial" pitchFamily="34" charset="0"/>
                <a:cs typeface="Arial" pitchFamily="34" charset="0"/>
              </a:rPr>
              <a:t>PPIb</a:t>
            </a:r>
            <a:r>
              <a:rPr lang="en-US" sz="2800" dirty="0" smtClean="0">
                <a:solidFill>
                  <a:schemeClr val="tx1"/>
                </a:solidFill>
                <a:latin typeface="Arial" pitchFamily="34" charset="0"/>
                <a:cs typeface="Arial" pitchFamily="34" charset="0"/>
              </a:rPr>
              <a:t>*2.083 c/l}</a:t>
            </a:r>
          </a:p>
          <a:p>
            <a:pPr algn="just"/>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normAutofit/>
          </a:bodyPr>
          <a:lstStyle/>
          <a:p>
            <a:r>
              <a:rPr lang="en-US" sz="3200" b="1" dirty="0" smtClean="0">
                <a:latin typeface="Arial" pitchFamily="34" charset="0"/>
                <a:cs typeface="Arial" pitchFamily="34" charset="0"/>
              </a:rPr>
              <a:t>STOCK FINANCING COST</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72000" y="990600"/>
            <a:ext cx="8172000" cy="4495800"/>
          </a:xfrm>
        </p:spPr>
        <p:txBody>
          <a:bodyPr>
            <a:normAutofit/>
          </a:bodyPr>
          <a:lstStyle/>
          <a:p>
            <a:pPr algn="just"/>
            <a:r>
              <a:rPr lang="en-US" sz="2800" dirty="0" smtClean="0">
                <a:solidFill>
                  <a:schemeClr val="tx1"/>
                </a:solidFill>
                <a:latin typeface="Arial" pitchFamily="34" charset="0"/>
                <a:cs typeface="Arial" pitchFamily="34" charset="0"/>
              </a:rPr>
              <a:t>25 days of stock-holding</a:t>
            </a:r>
          </a:p>
          <a:p>
            <a:pPr algn="just"/>
            <a:r>
              <a:rPr lang="en-US" sz="2800" dirty="0" smtClean="0">
                <a:solidFill>
                  <a:schemeClr val="tx1"/>
                </a:solidFill>
                <a:latin typeface="Arial" pitchFamily="34" charset="0"/>
                <a:cs typeface="Arial" pitchFamily="34" charset="0"/>
              </a:rPr>
              <a:t>Interest rate: Standard Bank’s prime interest rate less 2%</a:t>
            </a:r>
          </a:p>
          <a:p>
            <a:pPr algn="just"/>
            <a:r>
              <a:rPr lang="en-US" sz="2800" b="1" dirty="0" smtClean="0">
                <a:solidFill>
                  <a:schemeClr val="tx1"/>
                </a:solidFill>
                <a:latin typeface="Arial" pitchFamily="34" charset="0"/>
                <a:cs typeface="Arial" pitchFamily="34" charset="0"/>
              </a:rPr>
              <a:t>SFC</a:t>
            </a:r>
            <a:r>
              <a:rPr lang="en-US" sz="2800" dirty="0" smtClean="0">
                <a:solidFill>
                  <a:schemeClr val="tx1"/>
                </a:solidFill>
                <a:latin typeface="Arial" pitchFamily="34" charset="0"/>
                <a:cs typeface="Arial" pitchFamily="34" charset="0"/>
              </a:rPr>
              <a:t>= [LCV*(PR-2)*25/365]</a:t>
            </a:r>
          </a:p>
          <a:p>
            <a:pPr algn="just"/>
            <a:r>
              <a:rPr lang="en-US" sz="2800" b="1" dirty="0" smtClean="0">
                <a:solidFill>
                  <a:schemeClr val="tx1"/>
                </a:solidFill>
                <a:latin typeface="Arial" pitchFamily="34" charset="0"/>
                <a:cs typeface="Arial" pitchFamily="34" charset="0"/>
              </a:rPr>
              <a:t>LCV</a:t>
            </a:r>
            <a:r>
              <a:rPr lang="en-US" sz="2800" dirty="0" smtClean="0">
                <a:solidFill>
                  <a:schemeClr val="tx1"/>
                </a:solidFill>
                <a:latin typeface="Arial" pitchFamily="34" charset="0"/>
                <a:cs typeface="Arial" pitchFamily="34" charset="0"/>
              </a:rPr>
              <a:t>: Landed Cost Value</a:t>
            </a:r>
          </a:p>
          <a:p>
            <a:pPr algn="just"/>
            <a:r>
              <a:rPr lang="en-US" sz="2800" b="1" dirty="0" smtClean="0">
                <a:solidFill>
                  <a:schemeClr val="tx1"/>
                </a:solidFill>
                <a:latin typeface="Arial" pitchFamily="34" charset="0"/>
                <a:cs typeface="Arial" pitchFamily="34" charset="0"/>
              </a:rPr>
              <a:t>PR</a:t>
            </a:r>
            <a:r>
              <a:rPr lang="en-US" sz="2800" dirty="0" smtClean="0">
                <a:solidFill>
                  <a:schemeClr val="tx1"/>
                </a:solidFill>
                <a:latin typeface="Arial" pitchFamily="34" charset="0"/>
                <a:cs typeface="Arial" pitchFamily="34" charset="0"/>
              </a:rPr>
              <a:t>: Prime Interest Rate</a:t>
            </a:r>
          </a:p>
          <a:p>
            <a:pPr algn="just"/>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7924800" cy="990600"/>
          </a:xfrm>
        </p:spPr>
        <p:txBody>
          <a:bodyPr>
            <a:noAutofit/>
          </a:bodyPr>
          <a:lstStyle/>
          <a:p>
            <a:r>
              <a:rPr lang="en-US" sz="3200" b="1" dirty="0" smtClean="0">
                <a:latin typeface="Arial" pitchFamily="34" charset="0"/>
                <a:cs typeface="Arial" pitchFamily="34" charset="0"/>
              </a:rPr>
              <a:t>BFP COMPOSITION OF 95 ULP IN AUGUST 2012 PRICES: 620.663 c/l</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066800"/>
            <a:ext cx="8172000" cy="4419600"/>
          </a:xfrm>
        </p:spPr>
        <p:txBody>
          <a:bodyPr>
            <a:normAutofit fontScale="77500" lnSpcReduction="20000"/>
          </a:bodyPr>
          <a:lstStyle/>
          <a:p>
            <a:pPr algn="just">
              <a:buFont typeface="Wingdings" pitchFamily="2" charset="2"/>
              <a:buChar char="§"/>
            </a:pPr>
            <a:r>
              <a:rPr lang="en-US" sz="3600" dirty="0" smtClean="0">
                <a:latin typeface="Arial" pitchFamily="34" charset="0"/>
                <a:cs typeface="Arial" pitchFamily="34" charset="0"/>
              </a:rPr>
              <a:t> </a:t>
            </a:r>
            <a:r>
              <a:rPr lang="en-US" sz="3600" dirty="0" smtClean="0">
                <a:solidFill>
                  <a:schemeClr val="tx1"/>
                </a:solidFill>
                <a:latin typeface="Arial" pitchFamily="34" charset="0"/>
                <a:cs typeface="Arial" pitchFamily="34" charset="0"/>
              </a:rPr>
              <a:t>Average exchange rate: USD1=R8.2657</a:t>
            </a:r>
          </a:p>
          <a:p>
            <a:pPr algn="just">
              <a:buFont typeface="Wingdings" pitchFamily="2" charset="2"/>
              <a:buChar char="§"/>
            </a:pPr>
            <a:r>
              <a:rPr lang="en-US" sz="3600" dirty="0" smtClean="0">
                <a:solidFill>
                  <a:schemeClr val="tx1"/>
                </a:solidFill>
                <a:latin typeface="Arial" pitchFamily="34" charset="0"/>
                <a:cs typeface="Arial" pitchFamily="34" charset="0"/>
              </a:rPr>
              <a:t> Average FOB: 587.146 c/l</a:t>
            </a:r>
          </a:p>
          <a:p>
            <a:pPr algn="just">
              <a:buFont typeface="Wingdings" pitchFamily="2" charset="2"/>
              <a:buChar char="§"/>
            </a:pPr>
            <a:r>
              <a:rPr lang="en-US" sz="3600" dirty="0" smtClean="0">
                <a:solidFill>
                  <a:schemeClr val="tx1"/>
                </a:solidFill>
                <a:latin typeface="Arial" pitchFamily="34" charset="0"/>
                <a:cs typeface="Arial" pitchFamily="34" charset="0"/>
              </a:rPr>
              <a:t>Freight rate and AFRA: 21.002 c/l</a:t>
            </a:r>
          </a:p>
          <a:p>
            <a:pPr algn="just">
              <a:buFont typeface="Wingdings" pitchFamily="2" charset="2"/>
              <a:buChar char="§"/>
            </a:pPr>
            <a:r>
              <a:rPr lang="en-US" sz="3600" dirty="0" smtClean="0">
                <a:solidFill>
                  <a:schemeClr val="tx1"/>
                </a:solidFill>
                <a:latin typeface="Arial" pitchFamily="34" charset="0"/>
                <a:cs typeface="Arial" pitchFamily="34" charset="0"/>
              </a:rPr>
              <a:t>Demurrage: 0.632 c/l</a:t>
            </a:r>
          </a:p>
          <a:p>
            <a:pPr algn="just">
              <a:buFont typeface="Wingdings" pitchFamily="2" charset="2"/>
              <a:buChar char="§"/>
            </a:pPr>
            <a:r>
              <a:rPr lang="en-US" sz="3600" dirty="0" smtClean="0">
                <a:solidFill>
                  <a:schemeClr val="tx1"/>
                </a:solidFill>
                <a:latin typeface="Arial" pitchFamily="34" charset="0"/>
                <a:cs typeface="Arial" pitchFamily="34" charset="0"/>
              </a:rPr>
              <a:t> Insurance: 0.913 c/l</a:t>
            </a:r>
          </a:p>
          <a:p>
            <a:pPr algn="just">
              <a:buFont typeface="Wingdings" pitchFamily="2" charset="2"/>
              <a:buChar char="§"/>
            </a:pPr>
            <a:r>
              <a:rPr lang="en-US" sz="3600" dirty="0" smtClean="0">
                <a:solidFill>
                  <a:schemeClr val="tx1"/>
                </a:solidFill>
                <a:latin typeface="Arial" pitchFamily="34" charset="0"/>
                <a:cs typeface="Arial" pitchFamily="34" charset="0"/>
              </a:rPr>
              <a:t> Ocean Leakage: 1.829 c/l</a:t>
            </a:r>
          </a:p>
          <a:p>
            <a:pPr algn="just">
              <a:buFont typeface="Wingdings" pitchFamily="2" charset="2"/>
              <a:buChar char="§"/>
            </a:pPr>
            <a:r>
              <a:rPr lang="en-US" sz="3600" dirty="0" smtClean="0">
                <a:solidFill>
                  <a:schemeClr val="tx1"/>
                </a:solidFill>
                <a:latin typeface="Arial" pitchFamily="34" charset="0"/>
                <a:cs typeface="Arial" pitchFamily="34" charset="0"/>
              </a:rPr>
              <a:t>Cargo dues: 2.648 c/l</a:t>
            </a:r>
          </a:p>
          <a:p>
            <a:pPr algn="just">
              <a:buFont typeface="Wingdings" pitchFamily="2" charset="2"/>
              <a:buChar char="§"/>
            </a:pPr>
            <a:r>
              <a:rPr lang="en-US" sz="3600" dirty="0" smtClean="0">
                <a:solidFill>
                  <a:schemeClr val="tx1"/>
                </a:solidFill>
                <a:latin typeface="Arial" pitchFamily="34" charset="0"/>
                <a:cs typeface="Arial" pitchFamily="34" charset="0"/>
              </a:rPr>
              <a:t>Coastal Storage: 3.603 c/l </a:t>
            </a:r>
          </a:p>
          <a:p>
            <a:pPr algn="just">
              <a:buFont typeface="Wingdings" pitchFamily="2" charset="2"/>
              <a:buChar char="§"/>
            </a:pPr>
            <a:r>
              <a:rPr lang="en-US" sz="3600" dirty="0" smtClean="0">
                <a:solidFill>
                  <a:schemeClr val="tx1"/>
                </a:solidFill>
                <a:latin typeface="Arial" pitchFamily="34" charset="0"/>
                <a:cs typeface="Arial" pitchFamily="34" charset="0"/>
              </a:rPr>
              <a:t>Stock financing costs: 2.890 c/l</a:t>
            </a:r>
          </a:p>
          <a:p>
            <a:pPr algn="just"/>
            <a:r>
              <a:rPr lang="en-US" sz="3600" b="1" dirty="0" smtClean="0">
                <a:solidFill>
                  <a:schemeClr val="tx1"/>
                </a:solidFill>
                <a:latin typeface="Arial" pitchFamily="34" charset="0"/>
                <a:cs typeface="Arial" pitchFamily="34" charset="0"/>
              </a:rPr>
              <a:t>International conversion factors used</a:t>
            </a:r>
          </a:p>
          <a:p>
            <a:pPr>
              <a:buFont typeface="Wingdings" pitchFamily="2" charset="2"/>
              <a:buChar char="§"/>
            </a:pPr>
            <a:endParaRPr lang="en-US" dirty="0" smtClean="0"/>
          </a:p>
          <a:p>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990600"/>
          </a:xfrm>
        </p:spPr>
        <p:txBody>
          <a:bodyPr>
            <a:noAutofit/>
          </a:bodyPr>
          <a:lstStyle/>
          <a:p>
            <a:r>
              <a:rPr lang="en-US" sz="3200" b="1" dirty="0" smtClean="0">
                <a:latin typeface="Arial" pitchFamily="34" charset="0"/>
                <a:cs typeface="Arial" pitchFamily="34" charset="0"/>
              </a:rPr>
              <a:t>WHAT FACTORS INFLUENCE THE MAGNITUDE OF THE BFP?</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1066800"/>
            <a:ext cx="8305800" cy="4419600"/>
          </a:xfrm>
        </p:spPr>
        <p:txBody>
          <a:bodyPr>
            <a:normAutofit/>
          </a:bodyPr>
          <a:lstStyle/>
          <a:p>
            <a:pPr algn="just">
              <a:buFont typeface="Wingdings" pitchFamily="2" charset="2"/>
              <a:buChar char="§"/>
            </a:pPr>
            <a:r>
              <a:rPr lang="en-US" sz="3000" dirty="0" smtClean="0">
                <a:solidFill>
                  <a:schemeClr val="tx1"/>
                </a:solidFill>
                <a:latin typeface="Arial" pitchFamily="34" charset="0"/>
                <a:cs typeface="Arial" pitchFamily="34" charset="0"/>
              </a:rPr>
              <a:t> International crude oil prices</a:t>
            </a:r>
          </a:p>
          <a:p>
            <a:pPr marL="268288" indent="-268288" algn="just">
              <a:buFont typeface="Wingdings" pitchFamily="2" charset="2"/>
              <a:buChar char="§"/>
            </a:pPr>
            <a:r>
              <a:rPr lang="en-US" sz="3000" dirty="0" smtClean="0">
                <a:solidFill>
                  <a:schemeClr val="tx1"/>
                </a:solidFill>
                <a:latin typeface="Arial" pitchFamily="34" charset="0"/>
                <a:cs typeface="Arial" pitchFamily="34" charset="0"/>
              </a:rPr>
              <a:t>International product supply/demand balances</a:t>
            </a:r>
          </a:p>
          <a:p>
            <a:pPr algn="just">
              <a:buFont typeface="Wingdings" pitchFamily="2" charset="2"/>
              <a:buChar char="§"/>
            </a:pPr>
            <a:r>
              <a:rPr lang="en-US" sz="3000" dirty="0" smtClean="0">
                <a:solidFill>
                  <a:schemeClr val="tx1"/>
                </a:solidFill>
                <a:latin typeface="Arial" pitchFamily="34" charset="0"/>
                <a:cs typeface="Arial" pitchFamily="34" charset="0"/>
              </a:rPr>
              <a:t> Product inventory levels</a:t>
            </a:r>
          </a:p>
          <a:p>
            <a:pPr algn="just">
              <a:buFont typeface="Wingdings" pitchFamily="2" charset="2"/>
              <a:buChar char="§"/>
            </a:pPr>
            <a:r>
              <a:rPr lang="en-US" sz="3000" dirty="0" smtClean="0">
                <a:solidFill>
                  <a:schemeClr val="tx1"/>
                </a:solidFill>
                <a:latin typeface="Arial" pitchFamily="34" charset="0"/>
                <a:cs typeface="Arial" pitchFamily="34" charset="0"/>
              </a:rPr>
              <a:t> Geo-politics</a:t>
            </a:r>
          </a:p>
          <a:p>
            <a:pPr algn="just">
              <a:buFont typeface="Wingdings" pitchFamily="2" charset="2"/>
              <a:buChar char="§"/>
            </a:pPr>
            <a:r>
              <a:rPr lang="en-US" sz="3000" dirty="0" smtClean="0">
                <a:solidFill>
                  <a:schemeClr val="tx1"/>
                </a:solidFill>
                <a:latin typeface="Arial" pitchFamily="34" charset="0"/>
                <a:cs typeface="Arial" pitchFamily="34" charset="0"/>
              </a:rPr>
              <a:t> Value of the Rand/US Dollar exchange rate</a:t>
            </a:r>
          </a:p>
          <a:p>
            <a:pPr algn="just">
              <a:buFont typeface="Wingdings" pitchFamily="2" charset="2"/>
              <a:buChar char="§"/>
            </a:pPr>
            <a:r>
              <a:rPr lang="en-US" sz="3000" dirty="0" smtClean="0">
                <a:solidFill>
                  <a:schemeClr val="tx1"/>
                </a:solidFill>
                <a:latin typeface="Arial" pitchFamily="34" charset="0"/>
                <a:cs typeface="Arial" pitchFamily="34" charset="0"/>
              </a:rPr>
              <a:t>  International refining margins</a:t>
            </a:r>
          </a:p>
          <a:p>
            <a:pPr algn="just">
              <a:buFont typeface="Wingdings" pitchFamily="2" charset="2"/>
              <a:buChar char="§"/>
            </a:pPr>
            <a:r>
              <a:rPr lang="en-US" sz="3000" dirty="0" smtClean="0">
                <a:solidFill>
                  <a:schemeClr val="tx1"/>
                </a:solidFill>
                <a:latin typeface="Arial" pitchFamily="34" charset="0"/>
                <a:cs typeface="Arial" pitchFamily="34" charset="0"/>
              </a:rPr>
              <a:t> Weather patterns in the Northern Hemisphere</a:t>
            </a:r>
          </a:p>
          <a:p>
            <a:pPr algn="just"/>
            <a:r>
              <a:rPr lang="en-US" sz="2400" b="1" dirty="0" smtClean="0">
                <a:solidFill>
                  <a:srgbClr val="FF0000"/>
                </a:solidFill>
                <a:latin typeface="Arial" pitchFamily="34" charset="0"/>
                <a:cs typeface="Arial" pitchFamily="34" charset="0"/>
              </a:rPr>
              <a:t>NB: </a:t>
            </a:r>
            <a:r>
              <a:rPr lang="en-US" sz="2400" dirty="0" smtClean="0">
                <a:solidFill>
                  <a:srgbClr val="FF0000"/>
                </a:solidFill>
                <a:latin typeface="Arial" pitchFamily="34" charset="0"/>
                <a:cs typeface="Arial" pitchFamily="34" charset="0"/>
              </a:rPr>
              <a:t>go to CEF website: cefgroup.co.za</a:t>
            </a:r>
          </a:p>
          <a:p>
            <a:pPr algn="just">
              <a:buFont typeface="Wingdings" pitchFamily="2" charset="2"/>
              <a:buChar char="§"/>
            </a:pPr>
            <a:endParaRPr lang="en-US" dirty="0" smtClean="0"/>
          </a:p>
          <a:p>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990600"/>
          </a:xfrm>
        </p:spPr>
        <p:txBody>
          <a:bodyPr>
            <a:noAutofit/>
          </a:bodyPr>
          <a:lstStyle/>
          <a:p>
            <a:r>
              <a:rPr lang="en-US" sz="3200" b="1" dirty="0" smtClean="0">
                <a:latin typeface="Arial" pitchFamily="34" charset="0"/>
                <a:cs typeface="Arial" pitchFamily="34" charset="0"/>
              </a:rPr>
              <a:t>FUEL LEVIES (1)</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1066800"/>
            <a:ext cx="8305800" cy="4419600"/>
          </a:xfrm>
        </p:spPr>
        <p:txBody>
          <a:bodyPr>
            <a:normAutofit fontScale="92500" lnSpcReduction="20000"/>
          </a:bodyPr>
          <a:lstStyle/>
          <a:p>
            <a:pPr lvl="0" algn="l">
              <a:buFont typeface="Arial" pitchFamily="34" charset="0"/>
              <a:buChar char="•"/>
            </a:pPr>
            <a:r>
              <a:rPr lang="en-ZA" sz="2400" b="1" dirty="0" smtClean="0">
                <a:solidFill>
                  <a:schemeClr val="tx1"/>
                </a:solidFill>
                <a:latin typeface="Arial" pitchFamily="34" charset="0"/>
                <a:cs typeface="Arial" pitchFamily="34" charset="0"/>
              </a:rPr>
              <a:t>Incremental Inland Transport Recovery levy</a:t>
            </a:r>
            <a:r>
              <a:rPr lang="en-ZA" sz="2400" dirty="0" smtClean="0">
                <a:solidFill>
                  <a:schemeClr val="tx1"/>
                </a:solidFill>
                <a:latin typeface="Arial" pitchFamily="34" charset="0"/>
                <a:cs typeface="Arial" pitchFamily="34" charset="0"/>
              </a:rPr>
              <a:t>: to finance incremental inland transport costs due to the 100% capacity utilisation of the Durban/Johannesburg petroleum products pipeline </a:t>
            </a:r>
            <a:endParaRPr lang="en-US" sz="2400" dirty="0" smtClean="0">
              <a:solidFill>
                <a:schemeClr val="tx1"/>
              </a:solidFill>
              <a:latin typeface="Arial" pitchFamily="34" charset="0"/>
              <a:cs typeface="Arial" pitchFamily="34" charset="0"/>
            </a:endParaRPr>
          </a:p>
          <a:p>
            <a:pPr lvl="0" algn="l">
              <a:buFont typeface="Arial" pitchFamily="34" charset="0"/>
              <a:buChar char="•"/>
            </a:pPr>
            <a:r>
              <a:rPr lang="en-ZA" sz="2400" b="1" dirty="0" smtClean="0">
                <a:solidFill>
                  <a:schemeClr val="tx1"/>
                </a:solidFill>
                <a:latin typeface="Arial" pitchFamily="34" charset="0"/>
                <a:cs typeface="Arial" pitchFamily="34" charset="0"/>
              </a:rPr>
              <a:t>Petroleum products levy</a:t>
            </a:r>
            <a:r>
              <a:rPr lang="en-ZA" sz="2400" dirty="0" smtClean="0">
                <a:solidFill>
                  <a:schemeClr val="tx1"/>
                </a:solidFill>
                <a:latin typeface="Arial" pitchFamily="34" charset="0"/>
                <a:cs typeface="Arial" pitchFamily="34" charset="0"/>
              </a:rPr>
              <a:t>: to reimburse the pipeline users for the applicable NERSA tariff on transporting fuel through the pipeline - levy set by the Ministers of Energy and of Finance in line with the expenditure budget of NERSA</a:t>
            </a:r>
            <a:endParaRPr lang="en-US" sz="2400" dirty="0" smtClean="0">
              <a:solidFill>
                <a:schemeClr val="tx1"/>
              </a:solidFill>
              <a:latin typeface="Arial" pitchFamily="34" charset="0"/>
              <a:cs typeface="Arial" pitchFamily="34" charset="0"/>
            </a:endParaRPr>
          </a:p>
          <a:p>
            <a:pPr lvl="0" algn="l">
              <a:buFont typeface="Arial" pitchFamily="34" charset="0"/>
              <a:buChar char="•"/>
            </a:pPr>
            <a:r>
              <a:rPr lang="en-ZA" sz="2400" b="1" dirty="0" smtClean="0">
                <a:solidFill>
                  <a:schemeClr val="tx1"/>
                </a:solidFill>
                <a:latin typeface="Arial" pitchFamily="34" charset="0"/>
                <a:cs typeface="Arial" pitchFamily="34" charset="0"/>
              </a:rPr>
              <a:t>IP Tracer dye levy</a:t>
            </a:r>
            <a:r>
              <a:rPr lang="en-ZA" sz="2400" dirty="0" smtClean="0">
                <a:solidFill>
                  <a:schemeClr val="tx1"/>
                </a:solidFill>
                <a:latin typeface="Arial" pitchFamily="34" charset="0"/>
                <a:cs typeface="Arial" pitchFamily="34" charset="0"/>
              </a:rPr>
              <a:t>: to reimburse the oil industry for buying IP tracer dye and to inject it into IP to curtail the mixing of IP and diesel (loss to the </a:t>
            </a:r>
            <a:r>
              <a:rPr lang="en-ZA" sz="2400" dirty="0" err="1" smtClean="0">
                <a:solidFill>
                  <a:schemeClr val="tx1"/>
                </a:solidFill>
                <a:latin typeface="Arial" pitchFamily="34" charset="0"/>
                <a:cs typeface="Arial" pitchFamily="34" charset="0"/>
              </a:rPr>
              <a:t>Fiscus</a:t>
            </a:r>
            <a:r>
              <a:rPr lang="en-ZA" sz="2400" dirty="0" smtClean="0">
                <a:solidFill>
                  <a:schemeClr val="tx1"/>
                </a:solidFill>
                <a:latin typeface="Arial" pitchFamily="34" charset="0"/>
                <a:cs typeface="Arial" pitchFamily="34" charset="0"/>
              </a:rPr>
              <a:t>)</a:t>
            </a:r>
            <a:endParaRPr lang="en-US" sz="2400" dirty="0" smtClean="0">
              <a:solidFill>
                <a:schemeClr val="tx1"/>
              </a:solidFill>
              <a:latin typeface="Arial" pitchFamily="34" charset="0"/>
              <a:cs typeface="Arial" pitchFamily="34" charset="0"/>
            </a:endParaRPr>
          </a:p>
          <a:p>
            <a:pPr lvl="0" algn="l">
              <a:buFont typeface="Arial" pitchFamily="34" charset="0"/>
              <a:buChar char="•"/>
            </a:pPr>
            <a:r>
              <a:rPr lang="en-ZA" sz="2400" b="1" dirty="0" smtClean="0">
                <a:solidFill>
                  <a:schemeClr val="tx1"/>
                </a:solidFill>
                <a:latin typeface="Arial" pitchFamily="34" charset="0"/>
                <a:cs typeface="Arial" pitchFamily="34" charset="0"/>
              </a:rPr>
              <a:t>Slate levy</a:t>
            </a:r>
            <a:r>
              <a:rPr lang="en-ZA" sz="2400" dirty="0" smtClean="0">
                <a:solidFill>
                  <a:schemeClr val="tx1"/>
                </a:solidFill>
                <a:latin typeface="Arial" pitchFamily="34" charset="0"/>
                <a:cs typeface="Arial" pitchFamily="34" charset="0"/>
              </a:rPr>
              <a:t>: to finance the cumulative under recovery of the industry.  Only applicable when the cumulative Slate balance exceeds R250 million (under recovery)</a:t>
            </a:r>
            <a:endParaRPr lang="en-US" sz="2400" dirty="0" smtClean="0">
              <a:solidFill>
                <a:schemeClr val="tx1"/>
              </a:solidFill>
              <a:latin typeface="Arial" pitchFamily="34" charset="0"/>
              <a:cs typeface="Arial" pitchFamily="34" charset="0"/>
            </a:endParaRPr>
          </a:p>
          <a:p>
            <a:pPr algn="l">
              <a:buFont typeface="Wingdings" pitchFamily="2" charset="2"/>
              <a:buChar char="§"/>
            </a:pPr>
            <a:endParaRPr lang="en-US" sz="2400" dirty="0" smtClean="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normAutofit/>
          </a:bodyPr>
          <a:lstStyle/>
          <a:p>
            <a:r>
              <a:rPr lang="en-US" sz="3200" b="1" dirty="0" smtClean="0">
                <a:latin typeface="Arial" pitchFamily="34" charset="0"/>
                <a:cs typeface="Arial" pitchFamily="34" charset="0"/>
              </a:rPr>
              <a:t>Presentation Outline</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219200"/>
            <a:ext cx="8136000" cy="4343400"/>
          </a:xfrm>
        </p:spPr>
        <p:txBody>
          <a:bodyPr>
            <a:normAutofit lnSpcReduction="10000"/>
          </a:bodyPr>
          <a:lstStyle/>
          <a:p>
            <a:pPr marL="231775" indent="-231775" algn="l">
              <a:buFont typeface="Arial" pitchFamily="34" charset="0"/>
              <a:buChar char="•"/>
            </a:pPr>
            <a:r>
              <a:rPr lang="en-US" sz="2800" dirty="0" smtClean="0">
                <a:solidFill>
                  <a:schemeClr val="tx1"/>
                </a:solidFill>
              </a:rPr>
              <a:t>Introduction</a:t>
            </a:r>
          </a:p>
          <a:p>
            <a:pPr marL="231775" indent="-231775" algn="l">
              <a:buFont typeface="Arial" pitchFamily="34" charset="0"/>
              <a:buChar char="•"/>
            </a:pPr>
            <a:r>
              <a:rPr lang="en-US" sz="2800" dirty="0" smtClean="0">
                <a:solidFill>
                  <a:schemeClr val="tx1"/>
                </a:solidFill>
              </a:rPr>
              <a:t>Policy position and key pricing mechanisms</a:t>
            </a:r>
          </a:p>
          <a:p>
            <a:pPr marL="231775" indent="-231775" algn="l">
              <a:buFont typeface="Arial" pitchFamily="34" charset="0"/>
              <a:buChar char="•"/>
            </a:pPr>
            <a:r>
              <a:rPr lang="en-US" sz="2800" dirty="0" smtClean="0">
                <a:solidFill>
                  <a:schemeClr val="tx1"/>
                </a:solidFill>
              </a:rPr>
              <a:t>BFP – The Basic Fuel Price for liquid fuels</a:t>
            </a:r>
          </a:p>
          <a:p>
            <a:pPr marL="231775" indent="-231775" algn="l">
              <a:buFont typeface="Arial" pitchFamily="34" charset="0"/>
              <a:buChar char="•"/>
            </a:pPr>
            <a:r>
              <a:rPr lang="en-US" sz="2800" dirty="0" smtClean="0">
                <a:solidFill>
                  <a:schemeClr val="tx1"/>
                </a:solidFill>
              </a:rPr>
              <a:t>MRGP – The Maximum Refinery Gate Price for liquefied petroleum gas (LPG)</a:t>
            </a:r>
          </a:p>
          <a:p>
            <a:pPr marL="231775" indent="-231775" algn="l">
              <a:buFont typeface="Arial" pitchFamily="34" charset="0"/>
              <a:buChar char="•"/>
            </a:pPr>
            <a:r>
              <a:rPr lang="en-US" sz="2800" dirty="0" smtClean="0">
                <a:solidFill>
                  <a:schemeClr val="tx1"/>
                </a:solidFill>
              </a:rPr>
              <a:t>SMNRP – The Single Maximum National Retail Price of illuminating paraffin (IP)</a:t>
            </a:r>
          </a:p>
          <a:p>
            <a:pPr marL="231775" indent="-231775" algn="l">
              <a:buFont typeface="Arial" pitchFamily="34" charset="0"/>
              <a:buChar char="•"/>
            </a:pPr>
            <a:r>
              <a:rPr lang="en-US" sz="2800" dirty="0" smtClean="0">
                <a:solidFill>
                  <a:schemeClr val="tx1"/>
                </a:solidFill>
              </a:rPr>
              <a:t>Frequently asked questions</a:t>
            </a:r>
          </a:p>
          <a:p>
            <a:pPr marL="231775" indent="-231775" algn="l">
              <a:buFont typeface="Arial" pitchFamily="34" charset="0"/>
              <a:buChar char="•"/>
            </a:pPr>
            <a:r>
              <a:rPr lang="en-US" sz="2800" dirty="0" smtClean="0">
                <a:solidFill>
                  <a:schemeClr val="tx1"/>
                </a:solidFill>
              </a:rPr>
              <a:t>Closure</a:t>
            </a:r>
            <a:endParaRPr lang="en-US" sz="2800"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990600"/>
          </a:xfrm>
        </p:spPr>
        <p:txBody>
          <a:bodyPr>
            <a:noAutofit/>
          </a:bodyPr>
          <a:lstStyle/>
          <a:p>
            <a:r>
              <a:rPr lang="en-US" sz="3200" b="1" dirty="0" smtClean="0">
                <a:latin typeface="Arial" pitchFamily="34" charset="0"/>
                <a:cs typeface="Arial" pitchFamily="34" charset="0"/>
              </a:rPr>
              <a:t>FUEL LEVIES (2)</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1066800"/>
            <a:ext cx="8305800" cy="4419600"/>
          </a:xfrm>
        </p:spPr>
        <p:txBody>
          <a:bodyPr>
            <a:normAutofit/>
          </a:bodyPr>
          <a:lstStyle/>
          <a:p>
            <a:pPr lvl="0" algn="l">
              <a:buFont typeface="Arial" pitchFamily="34" charset="0"/>
              <a:buChar char="•"/>
            </a:pPr>
            <a:r>
              <a:rPr lang="en-ZA" sz="2400" b="1" dirty="0" smtClean="0">
                <a:solidFill>
                  <a:schemeClr val="tx1"/>
                </a:solidFill>
                <a:latin typeface="Arial" pitchFamily="34" charset="0"/>
                <a:cs typeface="Arial" pitchFamily="34" charset="0"/>
              </a:rPr>
              <a:t> Fuel levy</a:t>
            </a:r>
            <a:r>
              <a:rPr lang="en-ZA" sz="2400" dirty="0" smtClean="0">
                <a:solidFill>
                  <a:schemeClr val="tx1"/>
                </a:solidFill>
                <a:latin typeface="Arial" pitchFamily="34" charset="0"/>
                <a:cs typeface="Arial" pitchFamily="34" charset="0"/>
              </a:rPr>
              <a:t>: Tax levied by Government (Minister of Finance)</a:t>
            </a:r>
            <a:endParaRPr lang="en-US" sz="2400" dirty="0" smtClean="0">
              <a:solidFill>
                <a:schemeClr val="tx1"/>
              </a:solidFill>
              <a:latin typeface="Arial" pitchFamily="34" charset="0"/>
              <a:cs typeface="Arial" pitchFamily="34" charset="0"/>
            </a:endParaRPr>
          </a:p>
          <a:p>
            <a:pPr lvl="0" algn="l">
              <a:buFont typeface="Arial" pitchFamily="34" charset="0"/>
              <a:buChar char="•"/>
            </a:pPr>
            <a:r>
              <a:rPr lang="en-ZA" sz="2400" b="1" dirty="0" smtClean="0">
                <a:solidFill>
                  <a:schemeClr val="tx1"/>
                </a:solidFill>
                <a:latin typeface="Arial" pitchFamily="34" charset="0"/>
                <a:cs typeface="Arial" pitchFamily="34" charset="0"/>
              </a:rPr>
              <a:t> Custom and Exercise levy</a:t>
            </a:r>
            <a:r>
              <a:rPr lang="en-ZA" sz="2400" dirty="0" smtClean="0">
                <a:solidFill>
                  <a:schemeClr val="tx1"/>
                </a:solidFill>
                <a:latin typeface="Arial" pitchFamily="34" charset="0"/>
                <a:cs typeface="Arial" pitchFamily="34" charset="0"/>
              </a:rPr>
              <a:t>: a duty collected in terms of the Customs Union Agreement</a:t>
            </a:r>
            <a:endParaRPr lang="en-US" sz="2400" dirty="0" smtClean="0">
              <a:solidFill>
                <a:schemeClr val="tx1"/>
              </a:solidFill>
              <a:latin typeface="Arial" pitchFamily="34" charset="0"/>
              <a:cs typeface="Arial" pitchFamily="34" charset="0"/>
            </a:endParaRPr>
          </a:p>
          <a:p>
            <a:pPr lvl="0" algn="l">
              <a:buFont typeface="Arial" pitchFamily="34" charset="0"/>
              <a:buChar char="•"/>
            </a:pPr>
            <a:r>
              <a:rPr lang="en-ZA" sz="2400" b="1" dirty="0" smtClean="0">
                <a:solidFill>
                  <a:schemeClr val="tx1"/>
                </a:solidFill>
                <a:latin typeface="Arial" pitchFamily="34" charset="0"/>
                <a:cs typeface="Arial" pitchFamily="34" charset="0"/>
              </a:rPr>
              <a:t> Road Accident Fund (RAF) levy</a:t>
            </a:r>
            <a:r>
              <a:rPr lang="en-ZA" sz="2400" dirty="0" smtClean="0">
                <a:solidFill>
                  <a:schemeClr val="tx1"/>
                </a:solidFill>
                <a:latin typeface="Arial" pitchFamily="34" charset="0"/>
                <a:cs typeface="Arial" pitchFamily="34" charset="0"/>
              </a:rPr>
              <a:t>: To compensate for people involved in vehicle accidents.</a:t>
            </a:r>
            <a:endParaRPr lang="en-US" sz="2400" dirty="0" smtClean="0">
              <a:solidFill>
                <a:schemeClr val="tx1"/>
              </a:solidFill>
              <a:latin typeface="Arial" pitchFamily="34" charset="0"/>
              <a:cs typeface="Arial" pitchFamily="34" charset="0"/>
            </a:endParaRPr>
          </a:p>
          <a:p>
            <a:pPr lvl="0" algn="l">
              <a:buFont typeface="Arial" pitchFamily="34" charset="0"/>
              <a:buChar char="•"/>
            </a:pPr>
            <a:r>
              <a:rPr lang="en-ZA" sz="2400" b="1" dirty="0" smtClean="0">
                <a:solidFill>
                  <a:schemeClr val="tx1"/>
                </a:solidFill>
                <a:latin typeface="Arial" pitchFamily="34" charset="0"/>
                <a:cs typeface="Arial" pitchFamily="34" charset="0"/>
              </a:rPr>
              <a:t> Demand Side Management levy (DSML)</a:t>
            </a:r>
            <a:r>
              <a:rPr lang="en-ZA" sz="2400" dirty="0" smtClean="0">
                <a:solidFill>
                  <a:schemeClr val="tx1"/>
                </a:solidFill>
                <a:latin typeface="Arial" pitchFamily="34" charset="0"/>
                <a:cs typeface="Arial" pitchFamily="34" charset="0"/>
              </a:rPr>
              <a:t>: Introduced in 2006 to curtail the use of ULP 95 in the inland market.</a:t>
            </a:r>
            <a:endParaRPr lang="en-US" sz="2400" dirty="0" smtClean="0">
              <a:solidFill>
                <a:schemeClr val="tx1"/>
              </a:solidFill>
              <a:latin typeface="Arial" pitchFamily="34" charset="0"/>
              <a:cs typeface="Arial" pitchFamily="34" charset="0"/>
            </a:endParaRPr>
          </a:p>
          <a:p>
            <a:pPr algn="l">
              <a:buFont typeface="Wingdings" pitchFamily="2" charset="2"/>
              <a:buChar char="§"/>
            </a:pPr>
            <a:endParaRPr lang="en-US" sz="2400" dirty="0" smtClean="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762000"/>
          </a:xfrm>
        </p:spPr>
        <p:txBody>
          <a:bodyPr>
            <a:noAutofit/>
          </a:bodyPr>
          <a:lstStyle/>
          <a:p>
            <a:r>
              <a:rPr lang="en-US" sz="3200" b="1" dirty="0" smtClean="0">
                <a:latin typeface="Arial" pitchFamily="34" charset="0"/>
                <a:cs typeface="Arial" pitchFamily="34" charset="0"/>
              </a:rPr>
              <a:t>FUEL PRICE COMPOSITION</a:t>
            </a:r>
            <a:endParaRPr lang="en-US" sz="3200" b="1" dirty="0">
              <a:latin typeface="Arial" pitchFamily="34" charset="0"/>
              <a:cs typeface="Arial" pitchFamily="34" charset="0"/>
            </a:endParaRPr>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graphicFrame>
        <p:nvGraphicFramePr>
          <p:cNvPr id="38914" name="Object 2"/>
          <p:cNvGraphicFramePr>
            <a:graphicFrameLocks noChangeAspect="1"/>
          </p:cNvGraphicFramePr>
          <p:nvPr/>
        </p:nvGraphicFramePr>
        <p:xfrm>
          <a:off x="1066800" y="762001"/>
          <a:ext cx="7696200" cy="4876800"/>
        </p:xfrm>
        <a:graphic>
          <a:graphicData uri="http://schemas.openxmlformats.org/presentationml/2006/ole">
            <p:oleObj spid="_x0000_s38914" name="Worksheet" r:id="rId4" imgW="5124658" imgH="5838662" progId="Excel.Sheet.12">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001000" cy="1143000"/>
          </a:xfrm>
        </p:spPr>
        <p:txBody>
          <a:bodyPr>
            <a:noAutofit/>
          </a:bodyPr>
          <a:lstStyle/>
          <a:p>
            <a:r>
              <a:rPr lang="en-US" sz="3200" b="1" dirty="0" smtClean="0">
                <a:latin typeface="Arial" pitchFamily="34" charset="0"/>
                <a:cs typeface="Arial" pitchFamily="34" charset="0"/>
              </a:rPr>
              <a:t>FUEL PRICE COMPOSITION</a:t>
            </a:r>
            <a:endParaRPr lang="en-US" sz="3200" b="1" dirty="0">
              <a:latin typeface="Arial" pitchFamily="34" charset="0"/>
              <a:cs typeface="Arial" pitchFamily="34" charset="0"/>
            </a:endParaRPr>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graphicFrame>
        <p:nvGraphicFramePr>
          <p:cNvPr id="6" name="Chart 5"/>
          <p:cNvGraphicFramePr/>
          <p:nvPr/>
        </p:nvGraphicFramePr>
        <p:xfrm>
          <a:off x="1219200" y="1295400"/>
          <a:ext cx="7391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990600" y="4953000"/>
            <a:ext cx="7848600" cy="646331"/>
          </a:xfrm>
          <a:prstGeom prst="rect">
            <a:avLst/>
          </a:prstGeom>
          <a:noFill/>
        </p:spPr>
        <p:txBody>
          <a:bodyPr wrap="square" rtlCol="0">
            <a:spAutoFit/>
          </a:bodyPr>
          <a:lstStyle/>
          <a:p>
            <a:r>
              <a:rPr lang="en-US" dirty="0" smtClean="0"/>
              <a:t>NB: DSML (ULP95 in GP), Petroleum products levy (0.15cpl)and IP Tracer Dye levy (0.01cpl) NOT included</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8000" y="1066800"/>
            <a:ext cx="8136000" cy="4343400"/>
          </a:xfrm>
        </p:spPr>
        <p:txBody>
          <a:bodyPr>
            <a:normAutofit/>
          </a:bodyPr>
          <a:lstStyle/>
          <a:p>
            <a:pPr marL="231775" indent="-231775"/>
            <a:endParaRPr lang="en-US" sz="4800" b="1" dirty="0" smtClean="0">
              <a:solidFill>
                <a:schemeClr val="tx1"/>
              </a:solidFill>
              <a:latin typeface="Arial" pitchFamily="34" charset="0"/>
              <a:cs typeface="Arial" pitchFamily="34" charset="0"/>
            </a:endParaRPr>
          </a:p>
          <a:p>
            <a:pPr marL="231775" indent="-231775"/>
            <a:r>
              <a:rPr lang="en-US" sz="4800" b="1" dirty="0" smtClean="0">
                <a:solidFill>
                  <a:schemeClr val="tx1"/>
                </a:solidFill>
                <a:latin typeface="Arial" pitchFamily="34" charset="0"/>
                <a:cs typeface="Arial" pitchFamily="34" charset="0"/>
              </a:rPr>
              <a:t>SINGLE MAXIMUM NATIONAL RETAIL PRICE FOR PARAFFIN </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990600"/>
          </a:xfrm>
        </p:spPr>
        <p:txBody>
          <a:bodyPr>
            <a:noAutofit/>
          </a:bodyPr>
          <a:lstStyle/>
          <a:p>
            <a:r>
              <a:rPr lang="en-US" sz="3200" b="1" dirty="0" smtClean="0">
                <a:latin typeface="Arial" pitchFamily="34" charset="0"/>
                <a:cs typeface="Arial" pitchFamily="34" charset="0"/>
              </a:rPr>
              <a:t>COMPOSITION OF THE SMNRP FOR ILLUMINATING PARAFFIN (IP)</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1066800"/>
            <a:ext cx="8305800" cy="4419600"/>
          </a:xfrm>
        </p:spPr>
        <p:txBody>
          <a:bodyPr>
            <a:normAutofit/>
          </a:bodyPr>
          <a:lstStyle/>
          <a:p>
            <a:pPr algn="l"/>
            <a:endParaRPr lang="en-US" sz="2400" dirty="0" smtClean="0">
              <a:latin typeface="Arial" pitchFamily="34" charset="0"/>
              <a:cs typeface="Arial" pitchFamily="34" charset="0"/>
            </a:endParaRP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graphicFrame>
        <p:nvGraphicFramePr>
          <p:cNvPr id="5" name="Table 4"/>
          <p:cNvGraphicFramePr>
            <a:graphicFrameLocks noGrp="1"/>
          </p:cNvGraphicFramePr>
          <p:nvPr/>
        </p:nvGraphicFramePr>
        <p:xfrm>
          <a:off x="1371600" y="990600"/>
          <a:ext cx="7239000" cy="3749040"/>
        </p:xfrm>
        <a:graphic>
          <a:graphicData uri="http://schemas.openxmlformats.org/drawingml/2006/table">
            <a:tbl>
              <a:tblPr/>
              <a:tblGrid>
                <a:gridCol w="3579158"/>
                <a:gridCol w="3659842"/>
              </a:tblGrid>
              <a:tr h="457200">
                <a:tc>
                  <a:txBody>
                    <a:bodyPr/>
                    <a:lstStyle/>
                    <a:p>
                      <a:pPr algn="just">
                        <a:lnSpc>
                          <a:spcPct val="150000"/>
                        </a:lnSpc>
                        <a:spcAft>
                          <a:spcPts val="1000"/>
                        </a:spcAft>
                      </a:pPr>
                      <a:r>
                        <a:rPr lang="en-ZA" sz="1800" b="1" dirty="0">
                          <a:latin typeface="Arial"/>
                          <a:ea typeface="Calibri"/>
                          <a:cs typeface="Times New Roman"/>
                        </a:rPr>
                        <a:t>Price component</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b="1" dirty="0">
                          <a:latin typeface="Arial"/>
                          <a:ea typeface="Calibri"/>
                          <a:cs typeface="Times New Roman"/>
                        </a:rPr>
                        <a:t>         Cents per litre</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dirty="0">
                          <a:latin typeface="Arial"/>
                          <a:ea typeface="Calibri"/>
                          <a:cs typeface="Times New Roman"/>
                        </a:rPr>
                        <a:t>Basic Fuels Price</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618.128</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dirty="0">
                          <a:latin typeface="Arial"/>
                          <a:ea typeface="Calibri"/>
                          <a:cs typeface="Times New Roman"/>
                        </a:rPr>
                        <a:t>Wholesale margin</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54.085</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dirty="0">
                          <a:latin typeface="Arial"/>
                          <a:ea typeface="Calibri"/>
                          <a:cs typeface="Times New Roman"/>
                        </a:rPr>
                        <a:t>Service differential</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11.400</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dirty="0">
                          <a:latin typeface="Arial"/>
                          <a:ea typeface="Calibri"/>
                          <a:cs typeface="Times New Roman"/>
                        </a:rPr>
                        <a:t>Router differential</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7.400</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dirty="0">
                          <a:latin typeface="Arial"/>
                          <a:ea typeface="Calibri"/>
                          <a:cs typeface="Times New Roman"/>
                        </a:rPr>
                        <a:t>Transport costs</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23.000</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b="1" dirty="0">
                          <a:latin typeface="Arial"/>
                          <a:ea typeface="Calibri"/>
                          <a:cs typeface="Times New Roman"/>
                        </a:rPr>
                        <a:t>Sub-total</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b="1" dirty="0">
                          <a:latin typeface="Arial"/>
                          <a:ea typeface="Calibri"/>
                          <a:cs typeface="Times New Roman"/>
                        </a:rPr>
                        <a:t>  714.013</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dirty="0">
                          <a:latin typeface="Arial"/>
                          <a:ea typeface="Calibri"/>
                          <a:cs typeface="Times New Roman"/>
                        </a:rPr>
                        <a:t>Retail margin: (33,3% of 687.013)</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237.766</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872">
                <a:tc>
                  <a:txBody>
                    <a:bodyPr/>
                    <a:lstStyle/>
                    <a:p>
                      <a:pPr algn="just">
                        <a:lnSpc>
                          <a:spcPct val="150000"/>
                        </a:lnSpc>
                        <a:spcAft>
                          <a:spcPts val="1000"/>
                        </a:spcAft>
                      </a:pPr>
                      <a:r>
                        <a:rPr lang="en-ZA" sz="1800" b="1" dirty="0" smtClean="0">
                          <a:latin typeface="Arial"/>
                          <a:ea typeface="Calibri"/>
                          <a:cs typeface="Times New Roman"/>
                        </a:rPr>
                        <a:t>SMNRP </a:t>
                      </a:r>
                      <a:r>
                        <a:rPr lang="en-ZA" sz="1200" b="0" dirty="0" smtClean="0">
                          <a:solidFill>
                            <a:srgbClr val="FF0000"/>
                          </a:solidFill>
                          <a:latin typeface="Arial"/>
                          <a:ea typeface="Calibri"/>
                          <a:cs typeface="Times New Roman"/>
                        </a:rPr>
                        <a:t>(Linked to BFP)</a:t>
                      </a:r>
                      <a:endParaRPr lang="en-US" sz="1200" b="0" dirty="0">
                        <a:solidFill>
                          <a:srgbClr val="FF00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1000"/>
                        </a:spcAft>
                      </a:pPr>
                      <a:r>
                        <a:rPr lang="en-ZA" sz="1800" dirty="0">
                          <a:latin typeface="Arial"/>
                          <a:ea typeface="Calibri"/>
                          <a:cs typeface="Times New Roman"/>
                        </a:rPr>
                        <a:t>  </a:t>
                      </a:r>
                      <a:r>
                        <a:rPr lang="en-ZA" sz="1800" b="1" dirty="0">
                          <a:latin typeface="Arial"/>
                          <a:ea typeface="Calibri"/>
                          <a:cs typeface="Times New Roman"/>
                        </a:rPr>
                        <a:t>952.000 (rounded to full cents)</a:t>
                      </a:r>
                      <a:endParaRPr lang="en-US"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1066800" y="4953000"/>
            <a:ext cx="8077200" cy="523220"/>
          </a:xfrm>
          <a:prstGeom prst="rect">
            <a:avLst/>
          </a:prstGeom>
          <a:noFill/>
        </p:spPr>
        <p:txBody>
          <a:bodyPr wrap="square" rtlCol="0">
            <a:spAutoFit/>
          </a:bodyPr>
          <a:lstStyle/>
          <a:p>
            <a:r>
              <a:rPr lang="en-US" sz="1400" dirty="0" smtClean="0"/>
              <a:t>The maximum retail price at which "loose" Illuminating Paraffin, i.e. excluding cost of package/ packaging, may  be sold at any place in South Africa is R971.0 per litre, in "own container" supplied for filling.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990600"/>
          </a:xfrm>
        </p:spPr>
        <p:txBody>
          <a:bodyPr>
            <a:noAutofit/>
          </a:bodyPr>
          <a:lstStyle/>
          <a:p>
            <a:r>
              <a:rPr lang="en-US" sz="3200" b="1" dirty="0" smtClean="0">
                <a:latin typeface="Arial" pitchFamily="34" charset="0"/>
                <a:cs typeface="Arial" pitchFamily="34" charset="0"/>
              </a:rPr>
              <a:t>COMPOSITION OF THE SMNRP FOR ILLUMINATING PARAFFIN (IP)</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1066800"/>
            <a:ext cx="8305800" cy="4419600"/>
          </a:xfrm>
        </p:spPr>
        <p:txBody>
          <a:bodyPr>
            <a:normAutofit/>
          </a:bodyPr>
          <a:lstStyle/>
          <a:p>
            <a:pPr algn="l"/>
            <a:endParaRPr lang="en-US" sz="2400" dirty="0" smtClean="0">
              <a:latin typeface="Arial" pitchFamily="34" charset="0"/>
              <a:cs typeface="Arial" pitchFamily="34" charset="0"/>
            </a:endParaRP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
        <p:nvSpPr>
          <p:cNvPr id="8" name="TextBox 7"/>
          <p:cNvSpPr txBox="1"/>
          <p:nvPr/>
        </p:nvSpPr>
        <p:spPr>
          <a:xfrm>
            <a:off x="1066800" y="5257800"/>
            <a:ext cx="8077200" cy="523220"/>
          </a:xfrm>
          <a:prstGeom prst="rect">
            <a:avLst/>
          </a:prstGeom>
          <a:noFill/>
        </p:spPr>
        <p:txBody>
          <a:bodyPr wrap="square" rtlCol="0">
            <a:spAutoFit/>
          </a:bodyPr>
          <a:lstStyle/>
          <a:p>
            <a:endParaRPr lang="en-US" sz="1400" dirty="0" smtClean="0"/>
          </a:p>
          <a:p>
            <a:endParaRPr lang="en-US" sz="1400" dirty="0" smtClean="0"/>
          </a:p>
        </p:txBody>
      </p:sp>
      <p:graphicFrame>
        <p:nvGraphicFramePr>
          <p:cNvPr id="10" name="Chart 9"/>
          <p:cNvGraphicFramePr/>
          <p:nvPr/>
        </p:nvGraphicFramePr>
        <p:xfrm>
          <a:off x="1752600" y="1219200"/>
          <a:ext cx="6400800" cy="3810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8000" y="1066800"/>
            <a:ext cx="8136000" cy="4343400"/>
          </a:xfrm>
        </p:spPr>
        <p:txBody>
          <a:bodyPr>
            <a:normAutofit/>
          </a:bodyPr>
          <a:lstStyle/>
          <a:p>
            <a:pPr marL="231775" indent="-231775"/>
            <a:endParaRPr lang="en-US" sz="4800" b="1" dirty="0" smtClean="0">
              <a:solidFill>
                <a:schemeClr val="tx1"/>
              </a:solidFill>
              <a:latin typeface="Arial" pitchFamily="34" charset="0"/>
              <a:cs typeface="Arial" pitchFamily="34" charset="0"/>
            </a:endParaRPr>
          </a:p>
          <a:p>
            <a:pPr marL="231775" indent="-231775"/>
            <a:r>
              <a:rPr lang="en-US" sz="4800" b="1" dirty="0" smtClean="0">
                <a:solidFill>
                  <a:schemeClr val="tx1"/>
                </a:solidFill>
                <a:latin typeface="Arial" pitchFamily="34" charset="0"/>
                <a:cs typeface="Arial" pitchFamily="34" charset="0"/>
              </a:rPr>
              <a:t>MAXIMUM RETAIL PRICE FOR LPGAS </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0"/>
            <a:ext cx="7848600" cy="990600"/>
          </a:xfrm>
        </p:spPr>
        <p:txBody>
          <a:bodyPr>
            <a:noAutofit/>
          </a:bodyPr>
          <a:lstStyle/>
          <a:p>
            <a:r>
              <a:rPr lang="en-US" sz="3200" b="1" dirty="0" smtClean="0">
                <a:latin typeface="Arial" pitchFamily="34" charset="0"/>
                <a:cs typeface="Arial" pitchFamily="34" charset="0"/>
              </a:rPr>
              <a:t>COMPOSITION OF THE MAXIMUM RETAIL PRICE FOR LPG</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1066800"/>
            <a:ext cx="8305800" cy="4419600"/>
          </a:xfrm>
        </p:spPr>
        <p:txBody>
          <a:bodyPr>
            <a:normAutofit/>
          </a:bodyPr>
          <a:lstStyle/>
          <a:p>
            <a:pPr algn="l"/>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graphicFrame>
        <p:nvGraphicFramePr>
          <p:cNvPr id="5" name="Table 4"/>
          <p:cNvGraphicFramePr>
            <a:graphicFrameLocks noGrp="1"/>
          </p:cNvGraphicFramePr>
          <p:nvPr/>
        </p:nvGraphicFramePr>
        <p:xfrm>
          <a:off x="1219199" y="990600"/>
          <a:ext cx="7010402" cy="4778864"/>
        </p:xfrm>
        <a:graphic>
          <a:graphicData uri="http://schemas.openxmlformats.org/drawingml/2006/table">
            <a:tbl>
              <a:tblPr/>
              <a:tblGrid>
                <a:gridCol w="2307499"/>
                <a:gridCol w="1120785"/>
                <a:gridCol w="548772"/>
                <a:gridCol w="1541770"/>
                <a:gridCol w="1491576"/>
              </a:tblGrid>
              <a:tr h="201112">
                <a:tc gridSpan="3">
                  <a:txBody>
                    <a:bodyPr/>
                    <a:lstStyle/>
                    <a:p>
                      <a:pPr algn="just" fontAlgn="t"/>
                      <a:r>
                        <a:rPr lang="en-US" sz="1400" b="0" i="0" u="none" strike="noStrike" dirty="0">
                          <a:latin typeface="Arial"/>
                        </a:rPr>
                        <a:t>Maximum refinery gate price</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789.503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a:latin typeface="Arial"/>
                        </a:rPr>
                        <a:t> 789.503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l" fontAlgn="b"/>
                      <a:endParaRPr lang="en-US" sz="1400" b="0" i="0" u="none" strike="noStrike">
                        <a:latin typeface="Arial"/>
                      </a:endParaRPr>
                    </a:p>
                  </a:txBody>
                  <a:tcPr marL="9525" marR="9525" marT="9525" marB="0" anchor="b">
                    <a:lnL>
                      <a:noFill/>
                    </a:lnL>
                    <a:lnR>
                      <a:noFill/>
                    </a:lnR>
                    <a:lnT>
                      <a:noFill/>
                    </a:lnT>
                    <a:lnB>
                      <a:noFill/>
                    </a:lnB>
                  </a:tcPr>
                </a:tc>
                <a:tc>
                  <a:txBody>
                    <a:bodyPr/>
                    <a:lstStyle/>
                    <a:p>
                      <a:pPr algn="l" fontAlgn="b"/>
                      <a:endParaRPr lang="en-US" sz="1400" b="0" i="0" u="none" strike="noStrike">
                        <a:latin typeface="Arial"/>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gridSpan="3">
                  <a:txBody>
                    <a:bodyPr/>
                    <a:lstStyle/>
                    <a:p>
                      <a:pPr algn="just" fontAlgn="t"/>
                      <a:r>
                        <a:rPr lang="en-US" sz="1400" b="0" i="0" u="none" strike="noStrike">
                          <a:latin typeface="Arial"/>
                        </a:rPr>
                        <a:t>Primary transport costs</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37.120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175.960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93345">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gridSpan="3">
                  <a:txBody>
                    <a:bodyPr/>
                    <a:lstStyle/>
                    <a:p>
                      <a:pPr algn="just" fontAlgn="t"/>
                      <a:r>
                        <a:rPr lang="en-US" sz="1400" b="0" i="0" u="none" strike="noStrike">
                          <a:latin typeface="Arial"/>
                        </a:rPr>
                        <a:t>Operating expenses</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343.000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343.000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gridSpan="3">
                  <a:txBody>
                    <a:bodyPr/>
                    <a:lstStyle/>
                    <a:p>
                      <a:pPr algn="just" fontAlgn="t"/>
                      <a:r>
                        <a:rPr lang="en-US" sz="1400" b="0" i="0" u="none" strike="noStrike">
                          <a:latin typeface="Arial"/>
                        </a:rPr>
                        <a:t>Working capital</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26.000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26.000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l" fontAlgn="b"/>
                      <a:endParaRPr lang="en-US" sz="1400" b="0" i="0" u="none" strike="noStrike">
                        <a:latin typeface="Arial"/>
                      </a:endParaRPr>
                    </a:p>
                  </a:txBody>
                  <a:tcPr marL="9525" marR="9525" marT="9525" marB="0" anchor="b">
                    <a:lnL>
                      <a:noFill/>
                    </a:lnL>
                    <a:lnR>
                      <a:noFill/>
                    </a:lnR>
                    <a:lnT>
                      <a:noFill/>
                    </a:lnT>
                    <a:lnB>
                      <a:noFill/>
                    </a:lnB>
                  </a:tcPr>
                </a:tc>
                <a:tc>
                  <a:txBody>
                    <a:bodyPr/>
                    <a:lstStyle/>
                    <a:p>
                      <a:pPr algn="l" fontAlgn="b"/>
                      <a:endParaRPr lang="en-US" sz="1400" b="0" i="0" u="none" strike="noStrike">
                        <a:latin typeface="Arial"/>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gridSpan="3">
                  <a:txBody>
                    <a:bodyPr/>
                    <a:lstStyle/>
                    <a:p>
                      <a:pPr algn="just" fontAlgn="t"/>
                      <a:r>
                        <a:rPr lang="en-US" sz="1400" b="0" i="0" u="none" strike="noStrike" dirty="0">
                          <a:latin typeface="Arial"/>
                        </a:rPr>
                        <a:t>Depreciation</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126.000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126.000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dirty="0">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gridSpan="3">
                  <a:txBody>
                    <a:bodyPr/>
                    <a:lstStyle/>
                    <a:p>
                      <a:pPr algn="just" fontAlgn="t"/>
                      <a:r>
                        <a:rPr lang="en-US" sz="1400" b="0" i="0" u="none" strike="noStrike">
                          <a:latin typeface="Arial"/>
                        </a:rPr>
                        <a:t>Gross margin: Cylinder-filling plant</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161.000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latin typeface="Arial"/>
                        </a:rPr>
                        <a:t> 161.000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l" fontAlgn="b"/>
                      <a:endParaRPr lang="en-US" sz="1400" b="0" i="0" u="none" strike="noStrike">
                        <a:latin typeface="Arial"/>
                      </a:endParaRPr>
                    </a:p>
                  </a:txBody>
                  <a:tcPr marL="9525" marR="9525" marT="9525" marB="0" anchor="b">
                    <a:lnL>
                      <a:noFill/>
                    </a:lnL>
                    <a:lnR>
                      <a:noFill/>
                    </a:lnR>
                    <a:lnT>
                      <a:noFill/>
                    </a:lnT>
                    <a:lnB>
                      <a:noFill/>
                    </a:lnB>
                  </a:tcPr>
                </a:tc>
                <a:tc>
                  <a:txBody>
                    <a:bodyPr/>
                    <a:lstStyle/>
                    <a:p>
                      <a:pPr algn="l" fontAlgn="b"/>
                      <a:endParaRPr lang="en-US" sz="1400" b="0" i="0" u="none" strike="noStrike">
                        <a:latin typeface="Arial"/>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01112">
                <a:tc gridSpan="3">
                  <a:txBody>
                    <a:bodyPr/>
                    <a:lstStyle/>
                    <a:p>
                      <a:pPr algn="just" fontAlgn="t"/>
                      <a:r>
                        <a:rPr lang="en-US" sz="1400" b="0" i="0" u="none" strike="noStrike">
                          <a:latin typeface="Arial"/>
                        </a:rPr>
                        <a:t>Sub-total (1)</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1" i="0" u="none" strike="noStrike">
                          <a:latin typeface="Arial"/>
                        </a:rPr>
                        <a:t>1 482.623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tc>
                  <a:txBody>
                    <a:bodyPr/>
                    <a:lstStyle/>
                    <a:p>
                      <a:pPr algn="r" fontAlgn="b"/>
                      <a:r>
                        <a:rPr lang="en-US" sz="1400" b="1" i="0" u="none" strike="noStrike">
                          <a:latin typeface="Arial"/>
                        </a:rPr>
                        <a:t>1 621.463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25400" cap="flat" cmpd="dbl" algn="ctr">
                      <a:solidFill>
                        <a:srgbClr val="000000"/>
                      </a:solidFill>
                      <a:prstDash val="solid"/>
                      <a:round/>
                      <a:headEnd type="none" w="med" len="med"/>
                      <a:tailEnd type="none" w="med" len="med"/>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r>
              <a:tr h="201112">
                <a:tc gridSpan="3">
                  <a:txBody>
                    <a:bodyPr/>
                    <a:lstStyle/>
                    <a:p>
                      <a:pPr algn="just" fontAlgn="t"/>
                      <a:r>
                        <a:rPr lang="en-US" sz="1400" b="0" i="0" u="none" strike="noStrike">
                          <a:latin typeface="Arial"/>
                        </a:rPr>
                        <a:t>Retail Margin: (15% of Subtotal (1))</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222.393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243.219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01112">
                <a:tc gridSpan="3">
                  <a:txBody>
                    <a:bodyPr/>
                    <a:lstStyle/>
                    <a:p>
                      <a:pPr algn="just" fontAlgn="t"/>
                      <a:r>
                        <a:rPr lang="en-US" sz="1400" b="0" i="0" u="none" strike="noStrike">
                          <a:latin typeface="Arial"/>
                        </a:rPr>
                        <a:t>Sub-total (2)</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1" i="0" u="none" strike="noStrike">
                          <a:latin typeface="Arial"/>
                        </a:rPr>
                        <a:t>1 705.016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400" b="1" i="0" u="none" strike="noStrike">
                          <a:latin typeface="Arial"/>
                        </a:rPr>
                        <a:t>1 864.682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r>
              <a:tr h="201112">
                <a:tc gridSpan="3">
                  <a:txBody>
                    <a:bodyPr/>
                    <a:lstStyle/>
                    <a:p>
                      <a:pPr algn="just" fontAlgn="t"/>
                      <a:r>
                        <a:rPr lang="en-US" sz="1400" b="0" i="0" u="none" strike="noStrike">
                          <a:latin typeface="Arial"/>
                        </a:rPr>
                        <a:t>Value Added Tax (14% Sub-total (2))</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0" i="0" u="none" strike="noStrike">
                          <a:latin typeface="Arial"/>
                        </a:rPr>
                        <a:t> 238.702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261.056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01112">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a:noFill/>
                    </a:lnR>
                    <a:lnT>
                      <a:noFill/>
                    </a:lnT>
                    <a:lnB>
                      <a:noFill/>
                    </a:lnB>
                  </a:tcPr>
                </a:tc>
                <a:tc>
                  <a:txBody>
                    <a:bodyPr/>
                    <a:lstStyle/>
                    <a:p>
                      <a:pPr algn="just" fontAlgn="t"/>
                      <a:endParaRPr lang="en-US" sz="1400" b="0" i="0" u="none" strike="noStrike">
                        <a:latin typeface="Arial"/>
                      </a:endParaRP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21164">
                <a:tc gridSpan="3">
                  <a:txBody>
                    <a:bodyPr/>
                    <a:lstStyle/>
                    <a:p>
                      <a:pPr algn="just" fontAlgn="t"/>
                      <a:r>
                        <a:rPr lang="en-US" sz="1400" b="1" i="0" u="none" strike="noStrike" dirty="0">
                          <a:latin typeface="Arial"/>
                        </a:rPr>
                        <a:t>Maximum Retail Price (Rounded to full cents)</a:t>
                      </a:r>
                    </a:p>
                  </a:txBody>
                  <a:tcPr marL="9525" marR="9525" marT="9525" marB="0">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1400" b="1" i="0" u="none" strike="noStrike" dirty="0">
                          <a:latin typeface="Arial"/>
                        </a:rPr>
                        <a:t>1 944.000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1400" b="1" i="0" u="none" strike="noStrike" dirty="0">
                          <a:latin typeface="Arial"/>
                        </a:rPr>
                        <a:t>2 126.000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3733800" y="6096000"/>
            <a:ext cx="2819400" cy="307777"/>
          </a:xfrm>
          <a:prstGeom prst="rect">
            <a:avLst/>
          </a:prstGeom>
          <a:noFill/>
        </p:spPr>
        <p:txBody>
          <a:bodyPr wrap="square" rtlCol="0">
            <a:spAutoFit/>
          </a:bodyPr>
          <a:lstStyle/>
          <a:p>
            <a:r>
              <a:rPr lang="en-US" sz="1400" dirty="0" smtClean="0">
                <a:solidFill>
                  <a:srgbClr val="FF0000"/>
                </a:solidFill>
              </a:rPr>
              <a:t>NB: Linked to petrol 93 octane</a:t>
            </a:r>
            <a:endParaRPr lang="en-US" sz="1400"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90600" y="0"/>
            <a:ext cx="8153400" cy="1143000"/>
          </a:xfrm>
        </p:spPr>
        <p:txBody>
          <a:bodyPr>
            <a:noAutofit/>
          </a:bodyPr>
          <a:lstStyle/>
          <a:p>
            <a:r>
              <a:rPr lang="en-US" sz="3200" b="1" dirty="0" smtClean="0">
                <a:latin typeface="Arial" pitchFamily="34" charset="0"/>
                <a:cs typeface="Arial" pitchFamily="34" charset="0"/>
              </a:rPr>
              <a:t>COMPOSITION OF THE MAXIMUM RETAIL PRICE FOR LPG</a:t>
            </a:r>
            <a:endParaRPr lang="en-US" sz="3200" b="1" dirty="0">
              <a:latin typeface="Arial" pitchFamily="34" charset="0"/>
              <a:cs typeface="Arial" pitchFamily="34" charset="0"/>
            </a:endParaRPr>
          </a:p>
        </p:txBody>
      </p:sp>
      <p:sp>
        <p:nvSpPr>
          <p:cNvPr id="3" name="Subtitle 2"/>
          <p:cNvSpPr>
            <a:spLocks noGrp="1"/>
          </p:cNvSpPr>
          <p:nvPr>
            <p:ph type="subTitle" idx="4294967295"/>
          </p:nvPr>
        </p:nvSpPr>
        <p:spPr>
          <a:xfrm>
            <a:off x="838200" y="1066800"/>
            <a:ext cx="8305800" cy="4419600"/>
          </a:xfrm>
        </p:spPr>
        <p:txBody>
          <a:bodyPr>
            <a:normAutofit/>
          </a:bodyPr>
          <a:lstStyle/>
          <a:p>
            <a:pPr algn="l"/>
            <a:endParaRPr lang="en-US" dirty="0" smtClean="0"/>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graphicFrame>
        <p:nvGraphicFramePr>
          <p:cNvPr id="6" name="Chart 5"/>
          <p:cNvGraphicFramePr/>
          <p:nvPr/>
        </p:nvGraphicFramePr>
        <p:xfrm>
          <a:off x="1905000" y="1447800"/>
          <a:ext cx="6172200" cy="37337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762000"/>
          </a:xfrm>
        </p:spPr>
        <p:txBody>
          <a:bodyPr>
            <a:noAutofit/>
          </a:bodyPr>
          <a:lstStyle/>
          <a:p>
            <a:r>
              <a:rPr lang="en-US" sz="3200" b="1" dirty="0" smtClean="0">
                <a:latin typeface="Arial" pitchFamily="34" charset="0"/>
                <a:cs typeface="Arial" pitchFamily="34" charset="0"/>
              </a:rPr>
              <a:t>FREQUENTLY ASKED QUESTIONS</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990600" y="762000"/>
            <a:ext cx="8153400" cy="4876800"/>
          </a:xfrm>
        </p:spPr>
        <p:txBody>
          <a:bodyPr>
            <a:normAutofit/>
          </a:bodyPr>
          <a:lstStyle/>
          <a:p>
            <a:pPr marL="457200" indent="-457200" algn="l">
              <a:buFont typeface="+mj-lt"/>
              <a:buAutoNum type="arabicPeriod"/>
            </a:pPr>
            <a:r>
              <a:rPr lang="en-US" sz="2400" dirty="0" smtClean="0">
                <a:solidFill>
                  <a:schemeClr val="tx1"/>
                </a:solidFill>
              </a:rPr>
              <a:t>Why are the fuel prices changing every month?</a:t>
            </a:r>
          </a:p>
          <a:p>
            <a:pPr marL="457200" indent="-457200" algn="l">
              <a:buFont typeface="+mj-lt"/>
              <a:buAutoNum type="arabicPeriod"/>
            </a:pPr>
            <a:r>
              <a:rPr lang="en-US" sz="2400" dirty="0" smtClean="0">
                <a:solidFill>
                  <a:schemeClr val="tx1"/>
                </a:solidFill>
              </a:rPr>
              <a:t>What is over (under) recovery?</a:t>
            </a:r>
          </a:p>
          <a:p>
            <a:pPr marL="457200" indent="-457200" algn="l">
              <a:buFont typeface="+mj-lt"/>
              <a:buAutoNum type="arabicPeriod"/>
            </a:pPr>
            <a:r>
              <a:rPr lang="en-US" sz="2400" dirty="0" smtClean="0">
                <a:solidFill>
                  <a:schemeClr val="tx1"/>
                </a:solidFill>
              </a:rPr>
              <a:t>Why is petrol cheaper in neighboring countries and yet they purchase it from RSA?</a:t>
            </a:r>
          </a:p>
          <a:p>
            <a:pPr marL="457200" indent="-457200" algn="l">
              <a:buFont typeface="+mj-lt"/>
              <a:buAutoNum type="arabicPeriod"/>
            </a:pPr>
            <a:r>
              <a:rPr lang="en-US" sz="2400" dirty="0" smtClean="0">
                <a:solidFill>
                  <a:schemeClr val="tx1"/>
                </a:solidFill>
              </a:rPr>
              <a:t>Why is SASOL not selling petrol at lower prices because they produce it from coal and they are placed in GP?</a:t>
            </a:r>
          </a:p>
          <a:p>
            <a:pPr marL="457200" indent="-457200" algn="l">
              <a:buFont typeface="+mj-lt"/>
              <a:buAutoNum type="arabicPeriod"/>
            </a:pPr>
            <a:r>
              <a:rPr lang="en-US" sz="2400" dirty="0" smtClean="0">
                <a:solidFill>
                  <a:schemeClr val="tx1"/>
                </a:solidFill>
              </a:rPr>
              <a:t>Why is the government not deregulating fuel prices?</a:t>
            </a:r>
          </a:p>
          <a:p>
            <a:pPr marL="457200" indent="-457200" algn="l">
              <a:buFont typeface="+mj-lt"/>
              <a:buAutoNum type="arabicPeriod"/>
            </a:pPr>
            <a:r>
              <a:rPr lang="en-US" sz="2400" dirty="0" smtClean="0">
                <a:solidFill>
                  <a:schemeClr val="tx1"/>
                </a:solidFill>
              </a:rPr>
              <a:t>Why is ULP95 more expensive than ULP93 in GP, but the cost the same price in coastal areas?</a:t>
            </a:r>
          </a:p>
          <a:p>
            <a:pPr marL="457200" indent="-457200" algn="l">
              <a:buFont typeface="+mj-lt"/>
              <a:buAutoNum type="arabicPeriod"/>
            </a:pPr>
            <a:r>
              <a:rPr lang="en-US" sz="2400" dirty="0" smtClean="0">
                <a:solidFill>
                  <a:schemeClr val="tx1"/>
                </a:solidFill>
              </a:rPr>
              <a:t>Why is the government not buying oil from African countries at a lower prices?</a:t>
            </a:r>
          </a:p>
          <a:p>
            <a:pPr marL="457200" indent="-457200" algn="l">
              <a:buFont typeface="+mj-lt"/>
              <a:buAutoNum type="arabicPeriod"/>
            </a:pPr>
            <a:endParaRPr lang="en-US" sz="2400" dirty="0" smtClean="0"/>
          </a:p>
          <a:p>
            <a:pPr marL="457200" indent="-457200" algn="l">
              <a:buFont typeface="+mj-lt"/>
              <a:buAutoNum type="arabicPeriod"/>
            </a:pPr>
            <a:endParaRPr lang="en-US" sz="2400" dirty="0" smtClean="0"/>
          </a:p>
          <a:p>
            <a:pPr marL="457200" indent="-457200" algn="l">
              <a:buFont typeface="+mj-lt"/>
              <a:buAutoNum type="arabicPeriod"/>
            </a:pPr>
            <a:endParaRPr lang="en-US" sz="2400"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normAutofit/>
          </a:bodyPr>
          <a:lstStyle/>
          <a:p>
            <a:r>
              <a:rPr lang="en-US" sz="3200" b="1" dirty="0" smtClean="0">
                <a:latin typeface="Arial" pitchFamily="34" charset="0"/>
                <a:cs typeface="Arial" pitchFamily="34" charset="0"/>
              </a:rPr>
              <a:t>Introduction</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914400"/>
            <a:ext cx="8136000" cy="4648200"/>
          </a:xfrm>
        </p:spPr>
        <p:txBody>
          <a:bodyPr>
            <a:normAutofit lnSpcReduction="10000"/>
          </a:bodyPr>
          <a:lstStyle/>
          <a:p>
            <a:pPr marL="231775" indent="-231775" algn="l">
              <a:buFont typeface="Arial" pitchFamily="34" charset="0"/>
              <a:buChar char="•"/>
            </a:pPr>
            <a:r>
              <a:rPr lang="en-US" sz="2800" b="1" u="sng" dirty="0" smtClean="0">
                <a:solidFill>
                  <a:schemeClr val="tx1"/>
                </a:solidFill>
              </a:rPr>
              <a:t>Three</a:t>
            </a:r>
            <a:r>
              <a:rPr lang="en-US" sz="2800" dirty="0" smtClean="0">
                <a:solidFill>
                  <a:schemeClr val="tx1"/>
                </a:solidFill>
              </a:rPr>
              <a:t> basic forms of fuel pricing globally</a:t>
            </a:r>
          </a:p>
          <a:p>
            <a:pPr marL="688975" lvl="1" indent="-231775" algn="l">
              <a:buFont typeface="Arial" pitchFamily="34" charset="0"/>
              <a:buChar char="•"/>
            </a:pPr>
            <a:r>
              <a:rPr lang="en-US" sz="2400" b="1" i="1" dirty="0" smtClean="0">
                <a:solidFill>
                  <a:schemeClr val="tx1"/>
                </a:solidFill>
              </a:rPr>
              <a:t>Ad hoc pricing </a:t>
            </a:r>
            <a:r>
              <a:rPr lang="en-US" sz="2400" dirty="0" smtClean="0">
                <a:solidFill>
                  <a:schemeClr val="tx1"/>
                </a:solidFill>
              </a:rPr>
              <a:t>- Prices set irregularly, No transparency – common in countries that have own oil (highly </a:t>
            </a:r>
            <a:r>
              <a:rPr lang="en-US" sz="2400" dirty="0" err="1" smtClean="0">
                <a:solidFill>
                  <a:schemeClr val="tx1"/>
                </a:solidFill>
              </a:rPr>
              <a:t>subsidised</a:t>
            </a:r>
            <a:r>
              <a:rPr lang="en-US" sz="2400" dirty="0" smtClean="0">
                <a:solidFill>
                  <a:schemeClr val="tx1"/>
                </a:solidFill>
              </a:rPr>
              <a:t>)</a:t>
            </a:r>
          </a:p>
          <a:p>
            <a:pPr marL="688975" lvl="1" indent="-231775" algn="l"/>
            <a:r>
              <a:rPr lang="en-US" sz="2400" dirty="0" smtClean="0">
                <a:solidFill>
                  <a:schemeClr val="tx1"/>
                </a:solidFill>
              </a:rPr>
              <a:t>	{</a:t>
            </a:r>
            <a:r>
              <a:rPr lang="en-US" sz="1800" dirty="0" smtClean="0">
                <a:solidFill>
                  <a:schemeClr val="tx1"/>
                </a:solidFill>
              </a:rPr>
              <a:t>It is an illusion – keeping the prices constant even when the markets are bullish, hoping that the prices will go down e.g. Bolivia.}</a:t>
            </a:r>
          </a:p>
          <a:p>
            <a:pPr marL="688975" lvl="1" indent="-231775" algn="l">
              <a:buFont typeface="Arial" pitchFamily="34" charset="0"/>
              <a:buChar char="•"/>
            </a:pPr>
            <a:r>
              <a:rPr lang="en-US" sz="2400" b="1" i="1" dirty="0" smtClean="0">
                <a:solidFill>
                  <a:schemeClr val="tx1"/>
                </a:solidFill>
              </a:rPr>
              <a:t>Formula based / automatic pricing adjustments </a:t>
            </a:r>
            <a:r>
              <a:rPr lang="en-US" sz="2400" dirty="0" smtClean="0">
                <a:solidFill>
                  <a:schemeClr val="tx1"/>
                </a:solidFill>
              </a:rPr>
              <a:t>– Prices are published (but not the formulas in some countries) e.g. RSA publish both prices and the formula</a:t>
            </a:r>
          </a:p>
          <a:p>
            <a:pPr marL="688975" lvl="1" indent="-231775" algn="l">
              <a:buFont typeface="Arial" pitchFamily="34" charset="0"/>
              <a:buChar char="•"/>
            </a:pPr>
            <a:r>
              <a:rPr lang="en-US" sz="2400" b="1" i="1" dirty="0" err="1" smtClean="0">
                <a:solidFill>
                  <a:schemeClr val="tx1"/>
                </a:solidFill>
              </a:rPr>
              <a:t>Liberalised</a:t>
            </a:r>
            <a:r>
              <a:rPr lang="en-US" sz="2400" b="1" i="1" dirty="0" smtClean="0">
                <a:solidFill>
                  <a:schemeClr val="tx1"/>
                </a:solidFill>
              </a:rPr>
              <a:t> pricing system </a:t>
            </a:r>
            <a:r>
              <a:rPr lang="en-US" sz="2400" dirty="0" smtClean="0">
                <a:solidFill>
                  <a:schemeClr val="tx1"/>
                </a:solidFill>
              </a:rPr>
              <a:t>– the market set the prices (</a:t>
            </a:r>
            <a:r>
              <a:rPr lang="en-US" sz="2400" dirty="0" err="1" smtClean="0">
                <a:solidFill>
                  <a:schemeClr val="tx1"/>
                </a:solidFill>
              </a:rPr>
              <a:t>depoliticised</a:t>
            </a:r>
            <a:r>
              <a:rPr lang="en-US" sz="2400" dirty="0" smtClean="0">
                <a:solidFill>
                  <a:schemeClr val="tx1"/>
                </a:solidFill>
              </a:rPr>
              <a:t>) but there is a formula e.g. Australia.</a:t>
            </a:r>
          </a:p>
          <a:p>
            <a:pPr marL="231775" indent="-231775" algn="l"/>
            <a:r>
              <a:rPr lang="en-US" sz="2800" dirty="0" smtClean="0"/>
              <a:t>		</a:t>
            </a:r>
            <a:r>
              <a:rPr lang="en-US" sz="1800" dirty="0" smtClean="0">
                <a:solidFill>
                  <a:schemeClr val="tx1"/>
                </a:solidFill>
              </a:rPr>
              <a:t>{The Australian Competition and Consumer Commission (ACCC) act as a 	watchdog to ensure that there is no price collusion}</a:t>
            </a:r>
            <a:endParaRPr lang="en-US" sz="1800" dirty="0">
              <a:solidFill>
                <a:schemeClr val="tx1"/>
              </a:solidFill>
            </a:endParaRPr>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0"/>
            <a:ext cx="7772400" cy="762000"/>
          </a:xfrm>
        </p:spPr>
        <p:txBody>
          <a:bodyPr>
            <a:noAutofit/>
          </a:bodyPr>
          <a:lstStyle/>
          <a:p>
            <a:r>
              <a:rPr lang="en-US" sz="5400" b="1" dirty="0" smtClean="0">
                <a:latin typeface="Arial" pitchFamily="34" charset="0"/>
                <a:cs typeface="Arial" pitchFamily="34" charset="0"/>
              </a:rPr>
              <a:t/>
            </a:r>
            <a:br>
              <a:rPr lang="en-US" sz="5400" b="1" dirty="0" smtClean="0">
                <a:latin typeface="Arial" pitchFamily="34" charset="0"/>
                <a:cs typeface="Arial" pitchFamily="34" charset="0"/>
              </a:rPr>
            </a:br>
            <a:r>
              <a:rPr lang="en-US" sz="5400" b="1" dirty="0" smtClean="0">
                <a:latin typeface="Arial" pitchFamily="34" charset="0"/>
                <a:cs typeface="Arial" pitchFamily="34" charset="0"/>
              </a:rPr>
              <a:t/>
            </a:r>
            <a:br>
              <a:rPr lang="en-US" sz="5400" b="1" dirty="0" smtClean="0">
                <a:latin typeface="Arial" pitchFamily="34" charset="0"/>
                <a:cs typeface="Arial" pitchFamily="34" charset="0"/>
              </a:rPr>
            </a:br>
            <a:r>
              <a:rPr lang="en-US" sz="5400" b="1" dirty="0" smtClean="0">
                <a:latin typeface="Arial" pitchFamily="34" charset="0"/>
                <a:cs typeface="Arial" pitchFamily="34" charset="0"/>
              </a:rPr>
              <a:t/>
            </a:r>
            <a:br>
              <a:rPr lang="en-US" sz="5400" b="1" dirty="0" smtClean="0">
                <a:latin typeface="Arial" pitchFamily="34" charset="0"/>
                <a:cs typeface="Arial" pitchFamily="34" charset="0"/>
              </a:rPr>
            </a:br>
            <a:r>
              <a:rPr lang="en-US" sz="5400" b="1" dirty="0" smtClean="0">
                <a:latin typeface="Arial" pitchFamily="34" charset="0"/>
                <a:cs typeface="Arial" pitchFamily="34" charset="0"/>
              </a:rPr>
              <a:t/>
            </a:r>
            <a:br>
              <a:rPr lang="en-US" sz="5400" b="1" dirty="0" smtClean="0">
                <a:latin typeface="Arial" pitchFamily="34" charset="0"/>
                <a:cs typeface="Arial" pitchFamily="34" charset="0"/>
              </a:rPr>
            </a:br>
            <a:r>
              <a:rPr lang="en-US" sz="5400" b="1" dirty="0" smtClean="0">
                <a:latin typeface="Arial" pitchFamily="34" charset="0"/>
                <a:cs typeface="Arial" pitchFamily="34" charset="0"/>
              </a:rPr>
              <a:t/>
            </a:r>
            <a:br>
              <a:rPr lang="en-US" sz="5400" b="1" dirty="0" smtClean="0">
                <a:latin typeface="Arial" pitchFamily="34" charset="0"/>
                <a:cs typeface="Arial" pitchFamily="34" charset="0"/>
              </a:rPr>
            </a:br>
            <a:r>
              <a:rPr lang="en-US" sz="5400" b="1" dirty="0" smtClean="0">
                <a:latin typeface="Arial" pitchFamily="34" charset="0"/>
                <a:cs typeface="Arial" pitchFamily="34" charset="0"/>
              </a:rPr>
              <a:t/>
            </a:r>
            <a:br>
              <a:rPr lang="en-US" sz="5400" b="1" dirty="0" smtClean="0">
                <a:latin typeface="Arial" pitchFamily="34" charset="0"/>
                <a:cs typeface="Arial" pitchFamily="34" charset="0"/>
              </a:rPr>
            </a:br>
            <a:r>
              <a:rPr lang="en-US" sz="5400" b="1" dirty="0" smtClean="0">
                <a:latin typeface="Arial" pitchFamily="34" charset="0"/>
                <a:cs typeface="Arial" pitchFamily="34" charset="0"/>
              </a:rPr>
              <a:t>QUESTIONS</a:t>
            </a:r>
            <a:endParaRPr lang="en-US" sz="5400" b="1" dirty="0">
              <a:latin typeface="Arial" pitchFamily="34" charset="0"/>
              <a:cs typeface="Arial" pitchFamily="34" charset="0"/>
            </a:endParaRPr>
          </a:p>
        </p:txBody>
      </p:sp>
      <p:sp>
        <p:nvSpPr>
          <p:cNvPr id="3" name="Subtitle 2"/>
          <p:cNvSpPr>
            <a:spLocks noGrp="1"/>
          </p:cNvSpPr>
          <p:nvPr>
            <p:ph type="subTitle" idx="1"/>
          </p:nvPr>
        </p:nvSpPr>
        <p:spPr>
          <a:xfrm>
            <a:off x="990600" y="762000"/>
            <a:ext cx="8153400" cy="4876800"/>
          </a:xfrm>
        </p:spPr>
        <p:txBody>
          <a:bodyPr>
            <a:normAutofit/>
          </a:bodyPr>
          <a:lstStyle/>
          <a:p>
            <a:pPr marL="457200" indent="-457200" algn="l">
              <a:buFont typeface="+mj-lt"/>
              <a:buAutoNum type="arabicPeriod"/>
            </a:pPr>
            <a:endParaRPr lang="en-US" sz="2400" dirty="0" smtClean="0"/>
          </a:p>
          <a:p>
            <a:pPr marL="457200" indent="-457200" algn="l">
              <a:buFont typeface="+mj-lt"/>
              <a:buAutoNum type="arabicPeriod"/>
            </a:pPr>
            <a:endParaRPr lang="en-US" sz="2400"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lstStyle/>
          <a:p>
            <a:r>
              <a:rPr lang="en-US" sz="3200" b="1" dirty="0" smtClean="0">
                <a:latin typeface="Arial" pitchFamily="34" charset="0"/>
                <a:cs typeface="Arial" pitchFamily="34" charset="0"/>
              </a:rPr>
              <a:t>Policy Position </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1008000" y="1066800"/>
            <a:ext cx="8136000" cy="4343400"/>
          </a:xfrm>
        </p:spPr>
        <p:txBody>
          <a:bodyPr>
            <a:normAutofit/>
          </a:bodyPr>
          <a:lstStyle/>
          <a:p>
            <a:pPr marL="231775" indent="-231775" algn="just">
              <a:buFont typeface="Arial" pitchFamily="34" charset="0"/>
              <a:buChar char="•"/>
            </a:pPr>
            <a:r>
              <a:rPr lang="en-US" sz="2800" b="1" dirty="0" smtClean="0">
                <a:solidFill>
                  <a:schemeClr val="tx1"/>
                </a:solidFill>
                <a:latin typeface="Arial" pitchFamily="34" charset="0"/>
                <a:cs typeface="Arial" pitchFamily="34" charset="0"/>
              </a:rPr>
              <a:t>Regulation of liquid fuels prices</a:t>
            </a:r>
          </a:p>
          <a:p>
            <a:pPr marL="463550" lvl="1" indent="-231775" algn="just">
              <a:buFont typeface="Arial" pitchFamily="34" charset="0"/>
              <a:buChar char="•"/>
            </a:pPr>
            <a:r>
              <a:rPr lang="en-US" sz="2400" dirty="0" smtClean="0">
                <a:solidFill>
                  <a:schemeClr val="tx1"/>
                </a:solidFill>
                <a:latin typeface="Arial" pitchFamily="34" charset="0"/>
                <a:cs typeface="Arial" pitchFamily="34" charset="0"/>
              </a:rPr>
              <a:t>Petrol, diesel and illuminating paraffin (IP) – </a:t>
            </a:r>
            <a:r>
              <a:rPr lang="en-US" sz="2000" dirty="0" smtClean="0">
                <a:solidFill>
                  <a:srgbClr val="FF0000"/>
                </a:solidFill>
                <a:latin typeface="Arial" pitchFamily="34" charset="0"/>
                <a:cs typeface="Arial" pitchFamily="34" charset="0"/>
              </a:rPr>
              <a:t>retail prices</a:t>
            </a:r>
          </a:p>
          <a:p>
            <a:pPr marL="463550" lvl="1" indent="-231775" algn="just">
              <a:buFont typeface="Arial" pitchFamily="34" charset="0"/>
              <a:buChar char="•"/>
            </a:pPr>
            <a:r>
              <a:rPr lang="en-US" sz="2400" dirty="0" smtClean="0">
                <a:solidFill>
                  <a:schemeClr val="tx1"/>
                </a:solidFill>
                <a:latin typeface="Arial" pitchFamily="34" charset="0"/>
                <a:cs typeface="Arial" pitchFamily="34" charset="0"/>
              </a:rPr>
              <a:t>LPG for households since 14 July 2010</a:t>
            </a:r>
            <a:endParaRPr lang="en-US" sz="2800" dirty="0" smtClean="0">
              <a:solidFill>
                <a:schemeClr val="tx1"/>
              </a:solidFill>
              <a:latin typeface="Arial" pitchFamily="34" charset="0"/>
              <a:cs typeface="Arial" pitchFamily="34" charset="0"/>
            </a:endParaRPr>
          </a:p>
          <a:p>
            <a:pPr marL="231775" indent="-231775" algn="just">
              <a:buFont typeface="Arial" pitchFamily="34" charset="0"/>
              <a:buChar char="•"/>
            </a:pPr>
            <a:r>
              <a:rPr lang="en-US" sz="2800" b="1" dirty="0" smtClean="0">
                <a:solidFill>
                  <a:schemeClr val="tx1"/>
                </a:solidFill>
                <a:latin typeface="Arial" pitchFamily="34" charset="0"/>
                <a:cs typeface="Arial" pitchFamily="34" charset="0"/>
              </a:rPr>
              <a:t>Import parity principle (IPP) applies</a:t>
            </a:r>
          </a:p>
          <a:p>
            <a:pPr marL="231775" indent="-231775" algn="just"/>
            <a:r>
              <a:rPr lang="en-US" sz="1800" dirty="0" err="1" smtClean="0">
                <a:solidFill>
                  <a:schemeClr val="tx1"/>
                </a:solidFill>
                <a:latin typeface="Arial" pitchFamily="34" charset="0"/>
                <a:cs typeface="Arial" pitchFamily="34" charset="0"/>
              </a:rPr>
              <a:t>Dfn</a:t>
            </a:r>
            <a:r>
              <a:rPr lang="en-US" sz="1800" dirty="0" smtClean="0">
                <a:solidFill>
                  <a:schemeClr val="tx1"/>
                </a:solidFill>
                <a:latin typeface="Arial" pitchFamily="34" charset="0"/>
                <a:cs typeface="Arial" pitchFamily="34" charset="0"/>
              </a:rPr>
              <a:t>: The price an importer has to pay to purchase a product in the world market and have it delivered for domestic sale.</a:t>
            </a:r>
          </a:p>
          <a:p>
            <a:pPr marL="463550" lvl="1" indent="-231775" algn="just">
              <a:buFont typeface="Arial" pitchFamily="34" charset="0"/>
              <a:buChar char="•"/>
            </a:pPr>
            <a:r>
              <a:rPr lang="en-US" sz="2400" dirty="0" smtClean="0">
                <a:solidFill>
                  <a:schemeClr val="tx1"/>
                </a:solidFill>
                <a:latin typeface="Arial" pitchFamily="34" charset="0"/>
                <a:cs typeface="Arial" pitchFamily="34" charset="0"/>
              </a:rPr>
              <a:t>Deemed pricing </a:t>
            </a:r>
          </a:p>
          <a:p>
            <a:pPr marL="463550" lvl="1" indent="-231775" algn="just">
              <a:buFont typeface="Arial" pitchFamily="34" charset="0"/>
              <a:buChar char="•"/>
            </a:pPr>
            <a:r>
              <a:rPr lang="en-US" sz="2400" dirty="0" smtClean="0">
                <a:solidFill>
                  <a:schemeClr val="tx1"/>
                </a:solidFill>
                <a:latin typeface="Arial" pitchFamily="34" charset="0"/>
                <a:cs typeface="Arial" pitchFamily="34" charset="0"/>
              </a:rPr>
              <a:t>Zonal pricing – magisterial district zones (MDZ)</a:t>
            </a:r>
          </a:p>
          <a:p>
            <a:pPr marL="463550" lvl="1" indent="-231775" algn="just">
              <a:buFont typeface="Arial" pitchFamily="34" charset="0"/>
              <a:buChar char="•"/>
            </a:pPr>
            <a:r>
              <a:rPr lang="en-US" sz="2400" dirty="0" smtClean="0">
                <a:solidFill>
                  <a:schemeClr val="tx1"/>
                </a:solidFill>
                <a:latin typeface="Arial" pitchFamily="34" charset="0"/>
                <a:cs typeface="Arial" pitchFamily="34" charset="0"/>
              </a:rPr>
              <a:t>Transport modes – based on least cost mode</a:t>
            </a:r>
          </a:p>
          <a:p>
            <a:pPr marL="463550" lvl="1" indent="-231775" algn="just">
              <a:buFont typeface="Arial" pitchFamily="34" charset="0"/>
              <a:buChar char="•"/>
            </a:pPr>
            <a:r>
              <a:rPr lang="en-US" sz="2400" dirty="0" smtClean="0">
                <a:solidFill>
                  <a:schemeClr val="tx1"/>
                </a:solidFill>
                <a:latin typeface="Arial" pitchFamily="34" charset="0"/>
                <a:cs typeface="Arial" pitchFamily="34" charset="0"/>
              </a:rPr>
              <a:t>Cost recovery - Pass through cost</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lstStyle/>
          <a:p>
            <a:r>
              <a:rPr lang="en-US" sz="3200" b="1" dirty="0" smtClean="0">
                <a:latin typeface="Arial" pitchFamily="34" charset="0"/>
                <a:cs typeface="Arial" pitchFamily="34" charset="0"/>
              </a:rPr>
              <a:t>Regulatory / Policy Instruments </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1008000" y="1066800"/>
            <a:ext cx="8136000" cy="4343400"/>
          </a:xfrm>
        </p:spPr>
        <p:txBody>
          <a:bodyPr>
            <a:normAutofit/>
          </a:bodyPr>
          <a:lstStyle/>
          <a:p>
            <a:pPr marL="231775" indent="-231775" algn="just">
              <a:buFont typeface="Arial" pitchFamily="34" charset="0"/>
              <a:buChar char="•"/>
            </a:pPr>
            <a:r>
              <a:rPr lang="en-US" sz="2200" dirty="0" smtClean="0">
                <a:solidFill>
                  <a:schemeClr val="tx1"/>
                </a:solidFill>
                <a:latin typeface="Arial" pitchFamily="34" charset="0"/>
                <a:cs typeface="Arial" pitchFamily="34" charset="0"/>
              </a:rPr>
              <a:t>Energy White Paper on Energy Policy of November 1998</a:t>
            </a: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Petroleum Products Act, 1977 (Act No.120 of 1977);</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Central Energy Fund Act, 1977 (Act No. 38 of 1977);</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Gas Act, 2001 (Act No. 48 of 2001);</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Petroleum Pipelines Act, 2003 (Act No.60 of 2003);</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Gas Regulator Levies Act, 2002 (Act No. 75 of 2002);</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Petroleum Pipelines Levies Act, 2004 (Act No. 28 of 2004);</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National Energy Regulator Act, 2004 (Act No. 40 of 2004); and</a:t>
            </a:r>
            <a:endParaRPr lang="en-US" sz="2200" dirty="0" smtClean="0">
              <a:solidFill>
                <a:schemeClr val="tx1"/>
              </a:solidFill>
              <a:latin typeface="Arial" pitchFamily="34" charset="0"/>
              <a:cs typeface="Arial" pitchFamily="34" charset="0"/>
            </a:endParaRPr>
          </a:p>
          <a:p>
            <a:pPr marL="231775" indent="-231775" algn="just">
              <a:buFont typeface="Arial" pitchFamily="34" charset="0"/>
              <a:buChar char="•"/>
            </a:pPr>
            <a:r>
              <a:rPr lang="en-ZA" sz="2200" dirty="0" smtClean="0">
                <a:solidFill>
                  <a:schemeClr val="tx1"/>
                </a:solidFill>
                <a:latin typeface="Arial" pitchFamily="34" charset="0"/>
                <a:cs typeface="Arial" pitchFamily="34" charset="0"/>
              </a:rPr>
              <a:t>National Energy Act, 2008 (Act No. 34 of 2008)</a:t>
            </a:r>
            <a:endParaRPr lang="en-US" sz="2200" dirty="0" smtClean="0">
              <a:solidFill>
                <a:schemeClr val="tx1"/>
              </a:solidFill>
              <a:latin typeface="Arial" pitchFamily="34" charset="0"/>
              <a:cs typeface="Arial" pitchFamily="34" charset="0"/>
            </a:endParaRP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8000" y="1066800"/>
            <a:ext cx="8136000" cy="4343400"/>
          </a:xfrm>
        </p:spPr>
        <p:txBody>
          <a:bodyPr>
            <a:normAutofit/>
          </a:bodyPr>
          <a:lstStyle/>
          <a:p>
            <a:pPr marL="231775" indent="-231775"/>
            <a:endParaRPr lang="en-US" sz="4800" b="1" dirty="0" smtClean="0">
              <a:solidFill>
                <a:schemeClr val="tx1"/>
              </a:solidFill>
              <a:latin typeface="Arial" pitchFamily="34" charset="0"/>
              <a:cs typeface="Arial" pitchFamily="34" charset="0"/>
            </a:endParaRPr>
          </a:p>
          <a:p>
            <a:pPr marL="231775" indent="-231775"/>
            <a:endParaRPr lang="en-US" sz="4800" b="1" dirty="0" smtClean="0">
              <a:solidFill>
                <a:schemeClr val="tx1"/>
              </a:solidFill>
              <a:latin typeface="Arial" pitchFamily="34" charset="0"/>
              <a:cs typeface="Arial" pitchFamily="34" charset="0"/>
            </a:endParaRPr>
          </a:p>
          <a:p>
            <a:pPr marL="231775" indent="-231775"/>
            <a:r>
              <a:rPr lang="en-US" sz="4800" b="1" dirty="0" smtClean="0">
                <a:solidFill>
                  <a:schemeClr val="tx1"/>
                </a:solidFill>
                <a:latin typeface="Arial" pitchFamily="34" charset="0"/>
                <a:cs typeface="Arial" pitchFamily="34" charset="0"/>
              </a:rPr>
              <a:t>BASIC FUEL PRICE (BFP)</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990600"/>
          </a:xfrm>
        </p:spPr>
        <p:txBody>
          <a:bodyPr>
            <a:normAutofit/>
          </a:bodyPr>
          <a:lstStyle/>
          <a:p>
            <a:r>
              <a:rPr lang="en-US" sz="3200" b="1" dirty="0" smtClean="0">
                <a:latin typeface="Arial" pitchFamily="34" charset="0"/>
                <a:cs typeface="Arial" pitchFamily="34" charset="0"/>
              </a:rPr>
              <a:t>Definition</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143000"/>
            <a:ext cx="8136000" cy="4419600"/>
          </a:xfrm>
        </p:spPr>
        <p:txBody>
          <a:bodyPr>
            <a:normAutofit fontScale="47500" lnSpcReduction="20000"/>
          </a:bodyPr>
          <a:lstStyle/>
          <a:p>
            <a:pPr algn="l">
              <a:lnSpc>
                <a:spcPct val="120000"/>
              </a:lnSpc>
              <a:spcBef>
                <a:spcPts val="0"/>
              </a:spcBef>
            </a:pPr>
            <a:r>
              <a:rPr lang="en-US" sz="5100" dirty="0" smtClean="0">
                <a:solidFill>
                  <a:schemeClr val="tx1"/>
                </a:solidFill>
                <a:latin typeface="Arial" pitchFamily="34" charset="0"/>
                <a:cs typeface="Arial" pitchFamily="34" charset="0"/>
              </a:rPr>
              <a:t>The Basic Fuel Price (BFP) is based on the import parity pricing principle i.e. what is would cost a South African importer of petrol to buy the petrol from an international refinery, transport the product from that refinery, insure the product against losses at sea and land the product on South African shores.</a:t>
            </a:r>
            <a:r>
              <a:rPr lang="en-ZA" sz="5100" dirty="0" smtClean="0"/>
              <a:t> </a:t>
            </a:r>
          </a:p>
          <a:p>
            <a:pPr algn="l">
              <a:lnSpc>
                <a:spcPct val="120000"/>
              </a:lnSpc>
              <a:spcBef>
                <a:spcPts val="0"/>
              </a:spcBef>
            </a:pPr>
            <a:endParaRPr lang="en-ZA" sz="2800" dirty="0" smtClean="0">
              <a:latin typeface="Arial" pitchFamily="34" charset="0"/>
              <a:cs typeface="Arial" pitchFamily="34" charset="0"/>
            </a:endParaRPr>
          </a:p>
          <a:p>
            <a:pPr algn="l">
              <a:lnSpc>
                <a:spcPct val="120000"/>
              </a:lnSpc>
              <a:spcBef>
                <a:spcPts val="0"/>
              </a:spcBef>
            </a:pPr>
            <a:r>
              <a:rPr lang="en-ZA" sz="3800" dirty="0" smtClean="0">
                <a:solidFill>
                  <a:srgbClr val="FF0000"/>
                </a:solidFill>
                <a:latin typeface="Arial" pitchFamily="34" charset="0"/>
                <a:cs typeface="Arial" pitchFamily="34" charset="0"/>
              </a:rPr>
              <a:t>NB: The Central Energy Fund (CEF) (Pty) Ltd was appointed by Cabinet in 1994 as an impartial body to determine BFP’s (prevent manipulation by any interested party)</a:t>
            </a:r>
          </a:p>
          <a:p>
            <a:pPr algn="l">
              <a:lnSpc>
                <a:spcPct val="120000"/>
              </a:lnSpc>
              <a:spcBef>
                <a:spcPts val="0"/>
              </a:spcBef>
            </a:pPr>
            <a:r>
              <a:rPr lang="en-ZA" sz="3800" dirty="0" smtClean="0">
                <a:solidFill>
                  <a:srgbClr val="FF0000"/>
                </a:solidFill>
                <a:latin typeface="Arial" pitchFamily="34" charset="0"/>
                <a:cs typeface="Arial" pitchFamily="34" charset="0"/>
              </a:rPr>
              <a:t>Daily and average monthly BFP’s for price regulated fuels are calculated by (CEF) in terms of the Working Rules to administer the BFP</a:t>
            </a:r>
          </a:p>
          <a:p>
            <a:pPr algn="l">
              <a:lnSpc>
                <a:spcPct val="120000"/>
              </a:lnSpc>
              <a:spcBef>
                <a:spcPts val="0"/>
              </a:spcBef>
            </a:pPr>
            <a:r>
              <a:rPr lang="en-ZA" sz="3800" dirty="0" smtClean="0">
                <a:solidFill>
                  <a:srgbClr val="FF0000"/>
                </a:solidFill>
                <a:latin typeface="Arial" pitchFamily="34" charset="0"/>
                <a:cs typeface="Arial" pitchFamily="34" charset="0"/>
              </a:rPr>
              <a:t>Monthly BFP calculations, price changes to be effected and monthly Fuel Price Media Statement audited by </a:t>
            </a:r>
            <a:r>
              <a:rPr lang="en-ZA" sz="3800" u="sng" dirty="0" smtClean="0">
                <a:solidFill>
                  <a:srgbClr val="FF0000"/>
                </a:solidFill>
                <a:latin typeface="Arial" pitchFamily="34" charset="0"/>
                <a:cs typeface="Arial" pitchFamily="34" charset="0"/>
              </a:rPr>
              <a:t>independent auditors </a:t>
            </a:r>
            <a:r>
              <a:rPr lang="en-ZA" sz="3800" dirty="0" smtClean="0">
                <a:solidFill>
                  <a:srgbClr val="FF0000"/>
                </a:solidFill>
                <a:latin typeface="Arial" pitchFamily="34" charset="0"/>
                <a:cs typeface="Arial" pitchFamily="34" charset="0"/>
              </a:rPr>
              <a:t>appointed by the DOE</a:t>
            </a:r>
            <a:endParaRPr lang="en-GB" sz="3800" dirty="0" smtClean="0">
              <a:solidFill>
                <a:srgbClr val="FF0000"/>
              </a:solidFill>
              <a:latin typeface="Arial" pitchFamily="34" charset="0"/>
              <a:cs typeface="Arial" pitchFamily="34" charset="0"/>
            </a:endParaRPr>
          </a:p>
          <a:p>
            <a:pPr algn="l"/>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0"/>
            <a:ext cx="8229600" cy="990600"/>
          </a:xfrm>
        </p:spPr>
        <p:txBody>
          <a:bodyPr>
            <a:normAutofit/>
          </a:bodyPr>
          <a:lstStyle/>
          <a:p>
            <a:r>
              <a:rPr lang="en-US" sz="3200" b="1" dirty="0" smtClean="0">
                <a:latin typeface="Arial" pitchFamily="34" charset="0"/>
                <a:cs typeface="Arial" pitchFamily="34" charset="0"/>
              </a:rPr>
              <a:t>BFP WORKING RULES</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838200"/>
            <a:ext cx="8136000" cy="4724400"/>
          </a:xfrm>
        </p:spPr>
        <p:txBody>
          <a:bodyPr>
            <a:normAutofit fontScale="92500" lnSpcReduction="10000"/>
          </a:bodyPr>
          <a:lstStyle/>
          <a:p>
            <a:pPr algn="just">
              <a:buFont typeface="Wingdings" pitchFamily="2" charset="2"/>
              <a:buChar char="§"/>
            </a:pPr>
            <a:r>
              <a:rPr lang="en-US" dirty="0" smtClean="0">
                <a:solidFill>
                  <a:schemeClr val="tx1"/>
                </a:solidFill>
              </a:rPr>
              <a:t> </a:t>
            </a:r>
            <a:r>
              <a:rPr lang="en-US" sz="2400" dirty="0" smtClean="0">
                <a:solidFill>
                  <a:schemeClr val="tx1"/>
                </a:solidFill>
                <a:latin typeface="Arial" pitchFamily="34" charset="0"/>
                <a:cs typeface="Arial" pitchFamily="34" charset="0"/>
              </a:rPr>
              <a:t>Make provision for all grades of petrol, all grades of diesel and illuminating paraffin (IP)</a:t>
            </a:r>
          </a:p>
          <a:p>
            <a:pPr algn="just">
              <a:buFont typeface="Wingdings" pitchFamily="2" charset="2"/>
              <a:buChar char="§"/>
            </a:pPr>
            <a:r>
              <a:rPr lang="en-US" sz="2400" dirty="0" smtClean="0">
                <a:solidFill>
                  <a:schemeClr val="tx1"/>
                </a:solidFill>
                <a:latin typeface="Arial" pitchFamily="34" charset="0"/>
                <a:cs typeface="Arial" pitchFamily="34" charset="0"/>
              </a:rPr>
              <a:t> BFP to be adjusted on the first Wednesday of a month</a:t>
            </a:r>
          </a:p>
          <a:p>
            <a:pPr algn="just">
              <a:buFont typeface="Wingdings" pitchFamily="2" charset="2"/>
              <a:buChar char="§"/>
            </a:pPr>
            <a:r>
              <a:rPr lang="en-US" sz="2400" dirty="0" smtClean="0">
                <a:solidFill>
                  <a:schemeClr val="tx1"/>
                </a:solidFill>
                <a:latin typeface="Arial" pitchFamily="34" charset="0"/>
                <a:cs typeface="Arial" pitchFamily="34" charset="0"/>
              </a:rPr>
              <a:t> Over/under recoveries incurred in a fuel price review period will be cleared in the next one</a:t>
            </a:r>
          </a:p>
          <a:p>
            <a:pPr algn="just"/>
            <a:endParaRPr lang="en-US" sz="2400" dirty="0" smtClean="0">
              <a:solidFill>
                <a:schemeClr val="tx1"/>
              </a:solidFill>
              <a:latin typeface="Arial" pitchFamily="34" charset="0"/>
              <a:cs typeface="Arial" pitchFamily="34" charset="0"/>
            </a:endParaRPr>
          </a:p>
          <a:p>
            <a:pPr algn="just"/>
            <a:r>
              <a:rPr lang="en-US" sz="2400" b="1" u="sng" dirty="0" smtClean="0">
                <a:solidFill>
                  <a:srgbClr val="FF0000"/>
                </a:solidFill>
                <a:latin typeface="Arial" pitchFamily="34" charset="0"/>
                <a:cs typeface="Arial" pitchFamily="34" charset="0"/>
              </a:rPr>
              <a:t>Important months</a:t>
            </a:r>
          </a:p>
          <a:p>
            <a:pPr algn="just"/>
            <a:r>
              <a:rPr lang="en-US" sz="2400" b="1" dirty="0" smtClean="0">
                <a:solidFill>
                  <a:schemeClr val="tx1"/>
                </a:solidFill>
                <a:latin typeface="Arial" pitchFamily="34" charset="0"/>
                <a:cs typeface="Arial" pitchFamily="34" charset="0"/>
              </a:rPr>
              <a:t>April</a:t>
            </a:r>
            <a:r>
              <a:rPr lang="en-US" sz="2400" dirty="0" smtClean="0">
                <a:solidFill>
                  <a:schemeClr val="tx1"/>
                </a:solidFill>
                <a:latin typeface="Arial" pitchFamily="34" charset="0"/>
                <a:cs typeface="Arial" pitchFamily="34" charset="0"/>
              </a:rPr>
              <a:t> – transport tariffs, fuel levy and RAF adjustments</a:t>
            </a:r>
          </a:p>
          <a:p>
            <a:pPr algn="just"/>
            <a:r>
              <a:rPr lang="en-US" sz="2400" b="1" dirty="0" smtClean="0">
                <a:solidFill>
                  <a:schemeClr val="tx1"/>
                </a:solidFill>
                <a:latin typeface="Arial" pitchFamily="34" charset="0"/>
                <a:cs typeface="Arial" pitchFamily="34" charset="0"/>
              </a:rPr>
              <a:t>September</a:t>
            </a:r>
            <a:r>
              <a:rPr lang="en-US" sz="2400" dirty="0" smtClean="0">
                <a:solidFill>
                  <a:schemeClr val="tx1"/>
                </a:solidFill>
                <a:latin typeface="Arial" pitchFamily="34" charset="0"/>
                <a:cs typeface="Arial" pitchFamily="34" charset="0"/>
              </a:rPr>
              <a:t> – Forecourts attendants wage adjustments</a:t>
            </a:r>
          </a:p>
          <a:p>
            <a:pPr algn="just"/>
            <a:r>
              <a:rPr lang="en-US" sz="2400" b="1" dirty="0" smtClean="0">
                <a:solidFill>
                  <a:schemeClr val="tx1"/>
                </a:solidFill>
                <a:latin typeface="Arial" pitchFamily="34" charset="0"/>
                <a:cs typeface="Arial" pitchFamily="34" charset="0"/>
              </a:rPr>
              <a:t>October</a:t>
            </a:r>
            <a:r>
              <a:rPr lang="en-US" sz="2400" dirty="0" smtClean="0">
                <a:solidFill>
                  <a:schemeClr val="tx1"/>
                </a:solidFill>
                <a:latin typeface="Arial" pitchFamily="34" charset="0"/>
                <a:cs typeface="Arial" pitchFamily="34" charset="0"/>
              </a:rPr>
              <a:t> – wholesale and retail margins adjustments including secondary storage and transport</a:t>
            </a:r>
          </a:p>
          <a:p>
            <a:pPr algn="just"/>
            <a:r>
              <a:rPr lang="en-US" sz="2400" b="1" dirty="0" smtClean="0">
                <a:solidFill>
                  <a:schemeClr val="tx1"/>
                </a:solidFill>
                <a:latin typeface="Arial" pitchFamily="34" charset="0"/>
                <a:cs typeface="Arial" pitchFamily="34" charset="0"/>
              </a:rPr>
              <a:t>Quarterly</a:t>
            </a:r>
            <a:r>
              <a:rPr lang="en-US" sz="2400" dirty="0" smtClean="0">
                <a:solidFill>
                  <a:schemeClr val="tx1"/>
                </a:solidFill>
                <a:latin typeface="Arial" pitchFamily="34" charset="0"/>
                <a:cs typeface="Arial" pitchFamily="34" charset="0"/>
              </a:rPr>
              <a:t> – Octane differential adjustments</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36000" cy="990600"/>
          </a:xfrm>
        </p:spPr>
        <p:txBody>
          <a:bodyPr>
            <a:normAutofit/>
          </a:bodyPr>
          <a:lstStyle/>
          <a:p>
            <a:r>
              <a:rPr lang="en-US" sz="3200" b="1" dirty="0" smtClean="0">
                <a:latin typeface="Arial" pitchFamily="34" charset="0"/>
                <a:cs typeface="Arial" pitchFamily="34" charset="0"/>
              </a:rPr>
              <a:t>ELEMENTS OF THE BFP</a:t>
            </a:r>
            <a:endParaRPr lang="en-US" sz="3200" dirty="0">
              <a:latin typeface="Arial" pitchFamily="34" charset="0"/>
              <a:cs typeface="Arial" pitchFamily="34" charset="0"/>
            </a:endParaRPr>
          </a:p>
        </p:txBody>
      </p:sp>
      <p:sp>
        <p:nvSpPr>
          <p:cNvPr id="3" name="Subtitle 2"/>
          <p:cNvSpPr>
            <a:spLocks noGrp="1"/>
          </p:cNvSpPr>
          <p:nvPr>
            <p:ph type="subTitle" idx="1"/>
          </p:nvPr>
        </p:nvSpPr>
        <p:spPr>
          <a:xfrm>
            <a:off x="990600" y="1143000"/>
            <a:ext cx="8172000" cy="4419600"/>
          </a:xfrm>
        </p:spPr>
        <p:txBody>
          <a:bodyPr>
            <a:normAutofit/>
          </a:bodyPr>
          <a:lstStyle/>
          <a:p>
            <a:pPr algn="just">
              <a:buFont typeface="Wingdings" pitchFamily="2" charset="2"/>
              <a:buChar char="§"/>
            </a:pPr>
            <a:r>
              <a:rPr lang="en-US" sz="2600" dirty="0" smtClean="0">
                <a:solidFill>
                  <a:schemeClr val="tx1"/>
                </a:solidFill>
                <a:latin typeface="Arial" pitchFamily="34" charset="0"/>
                <a:cs typeface="Arial" pitchFamily="34" charset="0"/>
              </a:rPr>
              <a:t> Free-on-Board (FOB)-value</a:t>
            </a:r>
          </a:p>
          <a:p>
            <a:pPr algn="just">
              <a:buFont typeface="Wingdings" pitchFamily="2" charset="2"/>
              <a:buChar char="§"/>
            </a:pPr>
            <a:r>
              <a:rPr lang="en-US" sz="2600" dirty="0" smtClean="0">
                <a:solidFill>
                  <a:schemeClr val="tx1"/>
                </a:solidFill>
                <a:latin typeface="Arial" pitchFamily="34" charset="0"/>
                <a:cs typeface="Arial" pitchFamily="34" charset="0"/>
              </a:rPr>
              <a:t> Freight and Average Freight Rate Asses</a:t>
            </a:r>
          </a:p>
          <a:p>
            <a:pPr algn="just">
              <a:buFont typeface="Wingdings" pitchFamily="2" charset="2"/>
              <a:buChar char="§"/>
            </a:pPr>
            <a:r>
              <a:rPr lang="en-US" sz="2600" dirty="0" smtClean="0">
                <a:solidFill>
                  <a:schemeClr val="tx1"/>
                </a:solidFill>
                <a:latin typeface="Arial" pitchFamily="34" charset="0"/>
                <a:cs typeface="Arial" pitchFamily="34" charset="0"/>
              </a:rPr>
              <a:t> Insurance</a:t>
            </a:r>
          </a:p>
          <a:p>
            <a:pPr algn="just">
              <a:buFont typeface="Wingdings" pitchFamily="2" charset="2"/>
              <a:buChar char="§"/>
            </a:pPr>
            <a:r>
              <a:rPr lang="en-US" sz="2600" dirty="0" smtClean="0">
                <a:solidFill>
                  <a:schemeClr val="tx1"/>
                </a:solidFill>
                <a:latin typeface="Arial" pitchFamily="34" charset="0"/>
                <a:cs typeface="Arial" pitchFamily="34" charset="0"/>
              </a:rPr>
              <a:t> Ocean loss</a:t>
            </a:r>
          </a:p>
          <a:p>
            <a:pPr algn="just">
              <a:buFont typeface="Wingdings" pitchFamily="2" charset="2"/>
              <a:buChar char="§"/>
            </a:pPr>
            <a:r>
              <a:rPr lang="en-US" sz="2600" dirty="0" smtClean="0">
                <a:solidFill>
                  <a:schemeClr val="tx1"/>
                </a:solidFill>
                <a:latin typeface="Arial" pitchFamily="34" charset="0"/>
                <a:cs typeface="Arial" pitchFamily="34" charset="0"/>
              </a:rPr>
              <a:t> Demurrage</a:t>
            </a:r>
          </a:p>
          <a:p>
            <a:pPr algn="just">
              <a:buFont typeface="Wingdings" pitchFamily="2" charset="2"/>
              <a:buChar char="§"/>
            </a:pPr>
            <a:r>
              <a:rPr lang="en-US" sz="2600" dirty="0" smtClean="0">
                <a:solidFill>
                  <a:schemeClr val="tx1"/>
                </a:solidFill>
                <a:latin typeface="Arial" pitchFamily="34" charset="0"/>
                <a:cs typeface="Arial" pitchFamily="34" charset="0"/>
              </a:rPr>
              <a:t> Cargo Dues</a:t>
            </a:r>
          </a:p>
          <a:p>
            <a:pPr algn="just">
              <a:buFont typeface="Wingdings" pitchFamily="2" charset="2"/>
              <a:buChar char="§"/>
            </a:pPr>
            <a:r>
              <a:rPr lang="en-US" sz="2600" dirty="0" smtClean="0">
                <a:solidFill>
                  <a:schemeClr val="tx1"/>
                </a:solidFill>
                <a:latin typeface="Arial" pitchFamily="34" charset="0"/>
                <a:cs typeface="Arial" pitchFamily="34" charset="0"/>
              </a:rPr>
              <a:t> Coastal Storage</a:t>
            </a:r>
          </a:p>
          <a:p>
            <a:pPr algn="just">
              <a:buFont typeface="Wingdings" pitchFamily="2" charset="2"/>
              <a:buChar char="§"/>
            </a:pPr>
            <a:r>
              <a:rPr lang="en-US" sz="2600" dirty="0" smtClean="0">
                <a:solidFill>
                  <a:schemeClr val="tx1"/>
                </a:solidFill>
                <a:latin typeface="Arial" pitchFamily="34" charset="0"/>
                <a:cs typeface="Arial" pitchFamily="34" charset="0"/>
              </a:rPr>
              <a:t> Stock Financing costs</a:t>
            </a:r>
          </a:p>
          <a:p>
            <a:endParaRPr lang="en-US" dirty="0"/>
          </a:p>
        </p:txBody>
      </p:sp>
      <p:sp>
        <p:nvSpPr>
          <p:cNvPr id="4" name="Rectangle 3"/>
          <p:cNvSpPr/>
          <p:nvPr/>
        </p:nvSpPr>
        <p:spPr>
          <a:xfrm>
            <a:off x="3602343" y="3244334"/>
            <a:ext cx="184731" cy="369332"/>
          </a:xfrm>
          <a:prstGeom prst="rect">
            <a:avLst/>
          </a:prstGeom>
        </p:spPr>
        <p:txBody>
          <a:bodyPr wrap="none">
            <a:spAutoFit/>
          </a:bodyPr>
          <a:lstStyle/>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1271</TotalTime>
  <Words>1589</Words>
  <Application>Microsoft Office PowerPoint</Application>
  <PresentationFormat>On-screen Show (4:3)</PresentationFormat>
  <Paragraphs>233</Paragraphs>
  <Slides>30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Office Theme</vt:lpstr>
      <vt:lpstr>Worksheet</vt:lpstr>
      <vt:lpstr>Slide 1</vt:lpstr>
      <vt:lpstr>Presentation Outline</vt:lpstr>
      <vt:lpstr>Introduction</vt:lpstr>
      <vt:lpstr>Policy Position </vt:lpstr>
      <vt:lpstr>Regulatory / Policy Instruments </vt:lpstr>
      <vt:lpstr>Slide 6</vt:lpstr>
      <vt:lpstr>Definition</vt:lpstr>
      <vt:lpstr>BFP WORKING RULES</vt:lpstr>
      <vt:lpstr>ELEMENTS OF THE BFP</vt:lpstr>
      <vt:lpstr>Free-on-Board [FOB] value (spot prices)</vt:lpstr>
      <vt:lpstr>Different reference markets are used to determine the Basic Fuel Price (BFP) for petrol, diesel and IP</vt:lpstr>
      <vt:lpstr>FREIGHT</vt:lpstr>
      <vt:lpstr>INSURANCE, OCEAN LOSS AND CARGO DUES</vt:lpstr>
      <vt:lpstr>DEMURRAGE</vt:lpstr>
      <vt:lpstr>COASTAL STORAGE</vt:lpstr>
      <vt:lpstr>STOCK FINANCING COST</vt:lpstr>
      <vt:lpstr>BFP COMPOSITION OF 95 ULP IN AUGUST 2012 PRICES: 620.663 c/l</vt:lpstr>
      <vt:lpstr>WHAT FACTORS INFLUENCE THE MAGNITUDE OF THE BFP?</vt:lpstr>
      <vt:lpstr>FUEL LEVIES (1)</vt:lpstr>
      <vt:lpstr>FUEL LEVIES (2)</vt:lpstr>
      <vt:lpstr>FUEL PRICE COMPOSITION</vt:lpstr>
      <vt:lpstr>FUEL PRICE COMPOSITION</vt:lpstr>
      <vt:lpstr>Slide 23</vt:lpstr>
      <vt:lpstr>COMPOSITION OF THE SMNRP FOR ILLUMINATING PARAFFIN (IP)</vt:lpstr>
      <vt:lpstr>COMPOSITION OF THE SMNRP FOR ILLUMINATING PARAFFIN (IP)</vt:lpstr>
      <vt:lpstr>Slide 26</vt:lpstr>
      <vt:lpstr>COMPOSITION OF THE MAXIMUM RETAIL PRICE FOR LPG</vt:lpstr>
      <vt:lpstr>COMPOSITION OF THE MAXIMUM RETAIL PRICE FOR LPG</vt:lpstr>
      <vt:lpstr>FREQUENTLY ASKED QUESTIONS</vt:lpstr>
      <vt:lpstr>      QUESTIONS</vt:lpstr>
    </vt:vector>
  </TitlesOfParts>
  <Company>dme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Lizzy Maseko</dc:creator>
  <cp:lastModifiedBy>Raphi.Maake</cp:lastModifiedBy>
  <cp:revision>130</cp:revision>
  <dcterms:created xsi:type="dcterms:W3CDTF">2011-01-21T13:33:51Z</dcterms:created>
  <dcterms:modified xsi:type="dcterms:W3CDTF">2012-08-31T08:37:54Z</dcterms:modified>
</cp:coreProperties>
</file>